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bs-Latn-BA"/>
              <a:t>Kliknite kako biste uredili stil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s-Latn-BA"/>
              <a:t>Kliknite kako biste dodali stil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bs-Latn-BA"/>
              <a:t>Kliknite kako biste uredili stil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s-Latn-BA"/>
              <a:t>Kliknite na ikonu kako biste dodali sliku</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s-Latn-BA"/>
              <a:t>Kliknite da uredite stilove glavnog teksta</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 o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bs-Latn-BA"/>
              <a:t>Kliknite kako biste uredili stil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s-Latn-BA"/>
              <a:t>Kliknite da uredite stilove glavnog teksta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s opiso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bs-Latn-BA"/>
              <a:t>Kliknite kako biste uredili stil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s-Latn-BA"/>
              <a:t>Kliknite da uredite stilove glavnog teksta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s-Latn-BA"/>
              <a:t>Kliknite da uredite stilove glavnog teksta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s naziv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bs-Latn-BA"/>
              <a:t>Kliknite kako biste uredili stil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s-Latn-BA"/>
              <a:t>Kliknite da uredite stilove glavnog teksta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4/21/2020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bs-Latn-BA"/>
              <a:t>Kliknite kako biste uredili stil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s-Latn-BA"/>
              <a:t>Kliknite da uredite stilove glavnog teksta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s-Latn-BA"/>
              <a:t>Kliknite da uredite stilove glavnog teksta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s-Latn-BA"/>
              <a:t>Kliknite da uredite stilove glavnog teksta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s-Latn-BA"/>
              <a:t>Kliknite da uredite stilove glavnog teksta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s-Latn-BA"/>
              <a:t>Kliknite da uredite stilove glavnog teksta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s-Latn-BA"/>
              <a:t>Kliknite da uredite stilove glavnog teksta</a:t>
            </a:r>
          </a:p>
        </p:txBody>
      </p:sp>
      <p:sp>
        <p:nvSpPr>
          <p:cNvPr id="3" name="Date Placeholder 2"/>
          <p:cNvSpPr>
            <a:spLocks noGrp="1"/>
          </p:cNvSpPr>
          <p:nvPr>
            <p:ph type="dt" sz="half" idx="10"/>
          </p:nvPr>
        </p:nvSpPr>
        <p:spPr/>
        <p:txBody>
          <a:bodyPr/>
          <a:lstStyle/>
          <a:p>
            <a:fld id="{48A87A34-81AB-432B-8DAE-1953F412C126}" type="datetimeFigureOut">
              <a:rPr lang="en-US" dirty="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e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bs-Latn-BA"/>
              <a:t>Kliknite kako biste uredili stil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s-Latn-BA"/>
              <a:t>Kliknite da uredite stilove glavnog teksta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s-Latn-BA"/>
              <a:t>Kliknite na ikonu kako biste dodali sliku</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s-Latn-BA"/>
              <a:t>Kliknite da uredite stilove glavnog teksta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s-Latn-BA"/>
              <a:t>Kliknite da uredite stilove glavnog teksta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s-Latn-BA"/>
              <a:t>Kliknite na ikonu kako biste dodali sliku</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s-Latn-BA"/>
              <a:t>Kliknite da uredite stilove glavnog teksta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s-Latn-BA"/>
              <a:t>Kliknite da uredite stilove glavnog teksta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s-Latn-BA"/>
              <a:t>Kliknite na ikonu kako biste dodali sliku</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s-Latn-BA"/>
              <a:t>Kliknite da uredite stilove glavnog teksta</a:t>
            </a:r>
          </a:p>
        </p:txBody>
      </p:sp>
      <p:sp>
        <p:nvSpPr>
          <p:cNvPr id="3" name="Date Placeholder 2"/>
          <p:cNvSpPr>
            <a:spLocks noGrp="1"/>
          </p:cNvSpPr>
          <p:nvPr>
            <p:ph type="dt" sz="half" idx="10"/>
          </p:nvPr>
        </p:nvSpPr>
        <p:spPr/>
        <p:txBody>
          <a:bodyPr/>
          <a:lstStyle/>
          <a:p>
            <a:fld id="{48A87A34-81AB-432B-8DAE-1953F412C126}" type="datetimeFigureOut">
              <a:rPr lang="en-US" dirty="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a:t>Kliknite kako biste uredili stil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ni naslov i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bs-Latn-BA"/>
              <a:t>Kliknite kako biste uredili stil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4/21/2020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a:t>Kliknite kako biste uredili stil naslova matrice</a:t>
            </a:r>
            <a:endParaRPr lang="en-US" dirty="0"/>
          </a:p>
        </p:txBody>
      </p:sp>
      <p:sp>
        <p:nvSpPr>
          <p:cNvPr id="3" name="Content Placeholder 2"/>
          <p:cNvSpPr>
            <a:spLocks noGrp="1"/>
          </p:cNvSpPr>
          <p:nvPr>
            <p:ph idx="1"/>
          </p:nvPr>
        </p:nvSpPr>
        <p:spPr/>
        <p:txBody>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bs-Latn-BA"/>
              <a:t>Kliknite kako biste uredili stil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s-Latn-BA"/>
              <a:t>Kliknite da uredite stilove glavnog teksta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4/21/2020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Naslov i 2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a:t>Kliknite kako biste uredili stil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bs-Latn-BA"/>
              <a:t>Kliknite kako biste uredili stil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s-Latn-BA"/>
              <a:t>Kliknite da uredite stilove glavnog teksta</a:t>
            </a:r>
          </a:p>
        </p:txBody>
      </p:sp>
      <p:sp>
        <p:nvSpPr>
          <p:cNvPr id="4" name="Content Placeholder 3"/>
          <p:cNvSpPr>
            <a:spLocks noGrp="1"/>
          </p:cNvSpPr>
          <p:nvPr>
            <p:ph sz="half" idx="2"/>
          </p:nvPr>
        </p:nvSpPr>
        <p:spPr>
          <a:xfrm>
            <a:off x="685800" y="3132666"/>
            <a:ext cx="5311775" cy="3086019"/>
          </a:xfrm>
        </p:spPr>
        <p:txBody>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s-Latn-BA"/>
              <a:t>Kliknite da uredite stilove glavnog teksta</a:t>
            </a:r>
          </a:p>
        </p:txBody>
      </p:sp>
      <p:sp>
        <p:nvSpPr>
          <p:cNvPr id="6" name="Content Placeholder 5"/>
          <p:cNvSpPr>
            <a:spLocks noGrp="1"/>
          </p:cNvSpPr>
          <p:nvPr>
            <p:ph sz="quarter" idx="4"/>
          </p:nvPr>
        </p:nvSpPr>
        <p:spPr>
          <a:xfrm>
            <a:off x="6172200" y="3132666"/>
            <a:ext cx="5334000" cy="3086019"/>
          </a:xfrm>
        </p:spPr>
        <p:txBody>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a:t>Kliknite kako biste uredili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slik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bs-Latn-BA"/>
              <a:t>Kliknite kako biste uredili stil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s-Latn-BA"/>
              <a:t>Kliknite da uredite stilove glavnog teksta</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bs-Latn-BA"/>
              <a:t>Kliknite kako biste uredili stil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s-Latn-BA"/>
              <a:t>Kliknite na ikonu kako biste dodali sliku</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s-Latn-BA"/>
              <a:t>Kliknite da uredite stilove glavnog teksta</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bs-Latn-BA"/>
              <a:t>Kliknite kako biste uredili stil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4/21/2020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hyperlink" Target="https://bs.m.wikipedia.org/wiki/22._april" TargetMode="External" /><Relationship Id="rId7" Type="http://schemas.openxmlformats.org/officeDocument/2006/relationships/image" Target="../media/image5.jpeg" /><Relationship Id="rId2" Type="http://schemas.openxmlformats.org/officeDocument/2006/relationships/hyperlink" Target="https://bs.m.wikipedia.org/wiki/Engleski_jezik" TargetMode="External" /><Relationship Id="rId1" Type="http://schemas.openxmlformats.org/officeDocument/2006/relationships/slideLayout" Target="../slideLayouts/slideLayout2.xml" /><Relationship Id="rId6" Type="http://schemas.openxmlformats.org/officeDocument/2006/relationships/image" Target="../media/image4.jpeg" /><Relationship Id="rId5" Type="http://schemas.openxmlformats.org/officeDocument/2006/relationships/hyperlink" Target="https://bs.m.wikipedia.org/wiki/Dan_planete_Zemlje#cite_note-1" TargetMode="External" /><Relationship Id="rId4" Type="http://schemas.openxmlformats.org/officeDocument/2006/relationships/hyperlink" Target="https://bs.m.wikipedia.org/wiki/Ekosistem" TargetMode="External" /></Relationships>
</file>

<file path=ppt/slides/_rels/slide3.xml.rels><?xml version="1.0" encoding="UTF-8" standalone="yes"?>
<Relationships xmlns="http://schemas.openxmlformats.org/package/2006/relationships"><Relationship Id="rId3" Type="http://schemas.openxmlformats.org/officeDocument/2006/relationships/hyperlink" Target="https://bs.m.wikipedia.org/w/index.php?title=Denis_Hayes&amp;action=edit&amp;redlink=1" TargetMode="External" /><Relationship Id="rId2" Type="http://schemas.openxmlformats.org/officeDocument/2006/relationships/hyperlink" Target="https://bs.m.wikipedia.org/w/index.php?title=Gaylord_Nelson&amp;action=edit&amp;redlink=1" TargetMode="External" /><Relationship Id="rId1" Type="http://schemas.openxmlformats.org/officeDocument/2006/relationships/slideLayout" Target="../slideLayouts/slideLayout2.xml" /><Relationship Id="rId6" Type="http://schemas.openxmlformats.org/officeDocument/2006/relationships/image" Target="../media/image7.jpeg" /><Relationship Id="rId5" Type="http://schemas.openxmlformats.org/officeDocument/2006/relationships/image" Target="../media/image6.jpeg" /><Relationship Id="rId4" Type="http://schemas.openxmlformats.org/officeDocument/2006/relationships/hyperlink" Target="https://bs.m.wikipedia.org/wiki/Sjedinjene_Ameri%C4%8Dke_Dr%C5%BEave" TargetMode="External" /></Relationships>
</file>

<file path=ppt/slides/_rels/slide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hyperlink" Target="https://hr.m.wikipedia.org/w/index.php?title=Tvornicom&amp;action=edit&amp;redlink=1" TargetMode="External" /><Relationship Id="rId2" Type="http://schemas.openxmlformats.org/officeDocument/2006/relationships/hyperlink" Target="https://hr.m.wikipedia.org/wiki/Ekologija" TargetMode="External" /><Relationship Id="rId1" Type="http://schemas.openxmlformats.org/officeDocument/2006/relationships/slideLayout" Target="../slideLayouts/slideLayout2.xml" /><Relationship Id="rId6" Type="http://schemas.openxmlformats.org/officeDocument/2006/relationships/image" Target="../media/image11.jpeg" /><Relationship Id="rId5" Type="http://schemas.openxmlformats.org/officeDocument/2006/relationships/hyperlink" Target="https://hr.m.wikipedia.org/wiki/Po%C5%BEar" TargetMode="External" /><Relationship Id="rId4" Type="http://schemas.openxmlformats.org/officeDocument/2006/relationships/hyperlink" Target="https://hr.m.wikipedia.org/wiki/%C4%8Covjek" TargetMode="External"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hyperlink" Target="https://bs.m.wikipedia.org/wiki/Priroda" TargetMode="Externa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4E786B-B8CD-984C-9C7E-5C031B4FA004}"/>
              </a:ext>
            </a:extLst>
          </p:cNvPr>
          <p:cNvSpPr>
            <a:spLocks noGrp="1"/>
          </p:cNvSpPr>
          <p:nvPr>
            <p:ph type="ctrTitle"/>
          </p:nvPr>
        </p:nvSpPr>
        <p:spPr>
          <a:xfrm>
            <a:off x="1528838" y="-1112763"/>
            <a:ext cx="9448800" cy="2793930"/>
          </a:xfrm>
        </p:spPr>
        <p:txBody>
          <a:bodyPr/>
          <a:lstStyle/>
          <a:p>
            <a:pPr algn="ctr"/>
            <a:r>
              <a:rPr lang="hr-HR" b="1">
                <a:latin typeface="+mn-lt"/>
              </a:rPr>
              <a:t>DAN PLANETE ZEMLJE</a:t>
            </a:r>
            <a:endParaRPr lang="sr-Latn-RS" b="1">
              <a:latin typeface="+mn-lt"/>
            </a:endParaRPr>
          </a:p>
        </p:txBody>
      </p:sp>
      <p:sp>
        <p:nvSpPr>
          <p:cNvPr id="3" name="Podnaslov 2">
            <a:extLst>
              <a:ext uri="{FF2B5EF4-FFF2-40B4-BE49-F238E27FC236}">
                <a16:creationId xmlns:a16="http://schemas.microsoft.com/office/drawing/2014/main" id="{874B38F3-3A9A-BC41-8269-5F5E082A4FCE}"/>
              </a:ext>
            </a:extLst>
          </p:cNvPr>
          <p:cNvSpPr>
            <a:spLocks noGrp="1"/>
          </p:cNvSpPr>
          <p:nvPr>
            <p:ph type="subTitle" idx="1"/>
          </p:nvPr>
        </p:nvSpPr>
        <p:spPr>
          <a:xfrm>
            <a:off x="0" y="4904618"/>
            <a:ext cx="9204475" cy="2237621"/>
          </a:xfrm>
        </p:spPr>
        <p:txBody>
          <a:bodyPr>
            <a:normAutofit/>
          </a:bodyPr>
          <a:lstStyle/>
          <a:p>
            <a:r>
              <a:rPr lang="hr-HR" sz="2400">
                <a:latin typeface="Abadi" panose="02000000000000000000" pitchFamily="2" charset="0"/>
                <a:ea typeface="Abadi" panose="02000000000000000000" pitchFamily="2" charset="0"/>
              </a:rPr>
              <a:t>Radila:Mujović Hana</a:t>
            </a:r>
          </a:p>
          <a:p>
            <a:r>
              <a:rPr lang="hr-HR" sz="2400">
                <a:latin typeface="Abadi" panose="02000000000000000000" pitchFamily="2" charset="0"/>
                <a:ea typeface="Abadi" panose="02000000000000000000" pitchFamily="2" charset="0"/>
              </a:rPr>
              <a:t>I-2</a:t>
            </a:r>
          </a:p>
          <a:p>
            <a:r>
              <a:rPr lang="hr-HR" sz="2400">
                <a:latin typeface="Abadi" panose="02000000000000000000" pitchFamily="2" charset="0"/>
                <a:ea typeface="Abadi" panose="02000000000000000000" pitchFamily="2" charset="0"/>
              </a:rPr>
              <a:t>Nutricionist tehničar</a:t>
            </a:r>
            <a:endParaRPr lang="sr-Latn-RS" sz="2400">
              <a:latin typeface="Abadi" panose="02000000000000000000" pitchFamily="2" charset="0"/>
              <a:ea typeface="Abadi" panose="02000000000000000000" pitchFamily="2" charset="0"/>
            </a:endParaRPr>
          </a:p>
        </p:txBody>
      </p:sp>
      <p:pic>
        <p:nvPicPr>
          <p:cNvPr id="6" name="Slika 6">
            <a:extLst>
              <a:ext uri="{FF2B5EF4-FFF2-40B4-BE49-F238E27FC236}">
                <a16:creationId xmlns:a16="http://schemas.microsoft.com/office/drawing/2014/main" id="{CF5F7156-627A-8245-9C9A-DFFBB435708F}"/>
              </a:ext>
            </a:extLst>
          </p:cNvPr>
          <p:cNvPicPr>
            <a:picLocks noChangeAspect="1"/>
          </p:cNvPicPr>
          <p:nvPr/>
        </p:nvPicPr>
        <p:blipFill>
          <a:blip r:embed="rId2"/>
          <a:stretch>
            <a:fillRect/>
          </a:stretch>
        </p:blipFill>
        <p:spPr>
          <a:xfrm>
            <a:off x="2849638" y="1681166"/>
            <a:ext cx="9342362" cy="5176833"/>
          </a:xfrm>
          <a:prstGeom prst="rect">
            <a:avLst/>
          </a:prstGeom>
        </p:spPr>
      </p:pic>
    </p:spTree>
    <p:extLst>
      <p:ext uri="{BB962C8B-B14F-4D97-AF65-F5344CB8AC3E}">
        <p14:creationId xmlns:p14="http://schemas.microsoft.com/office/powerpoint/2010/main" val="2352241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7FCB0A-B86B-064B-BED8-1D367D1FB9CE}"/>
              </a:ext>
            </a:extLst>
          </p:cNvPr>
          <p:cNvSpPr>
            <a:spLocks noGrp="1"/>
          </p:cNvSpPr>
          <p:nvPr>
            <p:ph type="title"/>
          </p:nvPr>
        </p:nvSpPr>
        <p:spPr/>
        <p:txBody>
          <a:bodyPr/>
          <a:lstStyle/>
          <a:p>
            <a:endParaRPr lang="sr-Latn-RS"/>
          </a:p>
        </p:txBody>
      </p:sp>
      <p:pic>
        <p:nvPicPr>
          <p:cNvPr id="4" name="Slika 4">
            <a:extLst>
              <a:ext uri="{FF2B5EF4-FFF2-40B4-BE49-F238E27FC236}">
                <a16:creationId xmlns:a16="http://schemas.microsoft.com/office/drawing/2014/main" id="{4D21F02B-1A07-CD4D-89A6-5BD806B5E478}"/>
              </a:ext>
            </a:extLst>
          </p:cNvPr>
          <p:cNvPicPr>
            <a:picLocks noGrp="1" noChangeAspect="1"/>
          </p:cNvPicPr>
          <p:nvPr>
            <p:ph idx="1"/>
          </p:nvPr>
        </p:nvPicPr>
        <p:blipFill>
          <a:blip r:embed="rId2"/>
          <a:stretch>
            <a:fillRect/>
          </a:stretch>
        </p:blipFill>
        <p:spPr>
          <a:xfrm>
            <a:off x="-1" y="0"/>
            <a:ext cx="12192001" cy="6858000"/>
          </a:xfrm>
        </p:spPr>
      </p:pic>
      <p:sp>
        <p:nvSpPr>
          <p:cNvPr id="6" name="TextBox 5">
            <a:extLst>
              <a:ext uri="{FF2B5EF4-FFF2-40B4-BE49-F238E27FC236}">
                <a16:creationId xmlns:a16="http://schemas.microsoft.com/office/drawing/2014/main" id="{DA54B876-EE6F-FA4A-8734-FDC12F90B5C0}"/>
              </a:ext>
            </a:extLst>
          </p:cNvPr>
          <p:cNvSpPr txBox="1"/>
          <p:nvPr/>
        </p:nvSpPr>
        <p:spPr>
          <a:xfrm>
            <a:off x="8870647" y="142701"/>
            <a:ext cx="4917924" cy="478971"/>
          </a:xfrm>
          <a:prstGeom prst="rect">
            <a:avLst/>
          </a:prstGeom>
          <a:noFill/>
        </p:spPr>
        <p:txBody>
          <a:bodyPr wrap="square" rtlCol="0">
            <a:spAutoFit/>
          </a:bodyPr>
          <a:lstStyle/>
          <a:p>
            <a:pPr algn="l"/>
            <a:r>
              <a:rPr lang="hr-HR" sz="2400" b="1">
                <a:solidFill>
                  <a:schemeClr val="accent1"/>
                </a:solidFill>
                <a:latin typeface="Abadi" panose="020B0604020104020204" pitchFamily="34" charset="0"/>
              </a:rPr>
              <a:t>HVALA NA PAŽNJI</a:t>
            </a:r>
            <a:endParaRPr lang="sr-Latn-RS" sz="2400" b="1">
              <a:solidFill>
                <a:schemeClr val="accent1"/>
              </a:solidFill>
              <a:latin typeface="Abadi" panose="020B0604020104020204" pitchFamily="34" charset="0"/>
            </a:endParaRPr>
          </a:p>
        </p:txBody>
      </p:sp>
    </p:spTree>
    <p:extLst>
      <p:ext uri="{BB962C8B-B14F-4D97-AF65-F5344CB8AC3E}">
        <p14:creationId xmlns:p14="http://schemas.microsoft.com/office/powerpoint/2010/main" val="413280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63CF7-B17C-AB4D-BFDA-A8168A50F60A}"/>
              </a:ext>
            </a:extLst>
          </p:cNvPr>
          <p:cNvSpPr txBox="1"/>
          <p:nvPr/>
        </p:nvSpPr>
        <p:spPr>
          <a:xfrm>
            <a:off x="100389" y="425627"/>
            <a:ext cx="11885991" cy="2295802"/>
          </a:xfrm>
          <a:prstGeom prst="rect">
            <a:avLst/>
          </a:prstGeom>
          <a:noFill/>
        </p:spPr>
        <p:txBody>
          <a:bodyPr wrap="square" rtlCol="0">
            <a:spAutoFit/>
          </a:bodyPr>
          <a:lstStyle/>
          <a:p>
            <a:pPr marL="342900" indent="-342900" algn="l">
              <a:buFont typeface="Arial" panose="020B0604020202020204" pitchFamily="34" charset="0"/>
              <a:buChar char="•"/>
            </a:pPr>
            <a:r>
              <a:rPr lang="bs-Latn-BA" sz="2400" b="1" i="0">
                <a:effectLst/>
                <a:latin typeface="Abadi" panose="02000000000000000000" pitchFamily="2" charset="0"/>
                <a:ea typeface="Abadi" panose="02000000000000000000" pitchFamily="2" charset="0"/>
              </a:rPr>
              <a:t>Dan planete Zemlje ili Dan Zemlje (</a:t>
            </a:r>
            <a:r>
              <a:rPr lang="bs-Latn-BA" sz="2400" b="1" i="0" u="none" strike="noStrike">
                <a:effectLst/>
                <a:latin typeface="Abadi" panose="02000000000000000000" pitchFamily="2" charset="0"/>
                <a:ea typeface="Abadi" panose="02000000000000000000" pitchFamily="2" charset="0"/>
                <a:hlinkClick r:id="rId2" tooltip="Engleski jezik">
                  <a:extLst>
                    <a:ext uri="{A12FA001-AC4F-418D-AE19-62706E023703}">
                      <ahyp:hlinkClr xmlns:ahyp="http://schemas.microsoft.com/office/drawing/2018/hyperlinkcolor" val="tx"/>
                    </a:ext>
                  </a:extLst>
                </a:hlinkClick>
              </a:rPr>
              <a:t>engleski</a:t>
            </a:r>
            <a:r>
              <a:rPr lang="bs-Latn-BA" sz="2400" b="1" i="0">
                <a:effectLst/>
                <a:latin typeface="Abadi" panose="02000000000000000000" pitchFamily="2" charset="0"/>
                <a:ea typeface="Abadi" panose="02000000000000000000" pitchFamily="2" charset="0"/>
              </a:rPr>
              <a:t>: </a:t>
            </a:r>
            <a:r>
              <a:rPr lang="bs-Latn-BA" sz="2400" b="1" i="1">
                <a:effectLst/>
                <a:latin typeface="Abadi" panose="02000000000000000000" pitchFamily="2" charset="0"/>
                <a:ea typeface="Abadi" panose="02000000000000000000" pitchFamily="2" charset="0"/>
              </a:rPr>
              <a:t>Earth Day</a:t>
            </a:r>
            <a:r>
              <a:rPr lang="bs-Latn-BA" sz="2400" b="1" i="0">
                <a:effectLst/>
                <a:latin typeface="Abadi" panose="02000000000000000000" pitchFamily="2" charset="0"/>
                <a:ea typeface="Abadi" panose="02000000000000000000" pitchFamily="2" charset="0"/>
              </a:rPr>
              <a:t>) obilježava se </a:t>
            </a:r>
            <a:r>
              <a:rPr lang="bs-Latn-BA" sz="2400" b="1" i="0" u="none" strike="noStrike">
                <a:effectLst/>
                <a:latin typeface="Abadi" panose="02000000000000000000" pitchFamily="2" charset="0"/>
                <a:ea typeface="Abadi" panose="02000000000000000000" pitchFamily="2" charset="0"/>
                <a:hlinkClick r:id="rId3" tooltip="22. april">
                  <a:extLst>
                    <a:ext uri="{A12FA001-AC4F-418D-AE19-62706E023703}">
                      <ahyp:hlinkClr xmlns:ahyp="http://schemas.microsoft.com/office/drawing/2018/hyperlinkcolor" val="tx"/>
                    </a:ext>
                  </a:extLst>
                </a:hlinkClick>
              </a:rPr>
              <a:t>22. aprila</a:t>
            </a:r>
            <a:r>
              <a:rPr lang="bs-Latn-BA" sz="2400" b="1" i="0">
                <a:effectLst/>
                <a:latin typeface="Abadi" panose="02000000000000000000" pitchFamily="2" charset="0"/>
                <a:ea typeface="Abadi" panose="02000000000000000000" pitchFamily="2" charset="0"/>
              </a:rPr>
              <a:t> u više od 150 zemalja širom svijeta. </a:t>
            </a:r>
            <a:endParaRPr lang="hr-HR" sz="2400" b="1" i="0">
              <a:effectLst/>
              <a:latin typeface="Abadi" panose="02000000000000000000" pitchFamily="2" charset="0"/>
              <a:ea typeface="Abadi" panose="02000000000000000000" pitchFamily="2" charset="0"/>
            </a:endParaRPr>
          </a:p>
          <a:p>
            <a:pPr marL="342900" indent="-342900" algn="l">
              <a:buFont typeface="Arial" panose="020B0604020202020204" pitchFamily="34" charset="0"/>
              <a:buChar char="•"/>
            </a:pPr>
            <a:r>
              <a:rPr lang="bs-Latn-BA" sz="2400" b="1" i="0">
                <a:effectLst/>
                <a:latin typeface="Abadi" panose="02000000000000000000" pitchFamily="2" charset="0"/>
                <a:ea typeface="Abadi" panose="02000000000000000000" pitchFamily="2" charset="0"/>
              </a:rPr>
              <a:t>Namjera je da ljude širom svijeta podsjeti u kakvom je stanju priroda planete na kojoj žive, </a:t>
            </a:r>
            <a:endParaRPr lang="hr-HR" sz="2400" b="1" i="0">
              <a:effectLst/>
              <a:latin typeface="Abadi" panose="02000000000000000000" pitchFamily="2" charset="0"/>
              <a:ea typeface="Abadi" panose="02000000000000000000" pitchFamily="2" charset="0"/>
            </a:endParaRPr>
          </a:p>
          <a:p>
            <a:pPr marL="342900" indent="-342900" algn="l">
              <a:buFont typeface="Arial" panose="020B0604020202020204" pitchFamily="34" charset="0"/>
              <a:buChar char="•"/>
            </a:pPr>
            <a:r>
              <a:rPr lang="hr-HR" sz="2400" b="1">
                <a:latin typeface="Abadi" panose="02000000000000000000" pitchFamily="2" charset="0"/>
                <a:ea typeface="Abadi" panose="02000000000000000000" pitchFamily="2" charset="0"/>
              </a:rPr>
              <a:t>D</a:t>
            </a:r>
            <a:r>
              <a:rPr lang="bs-Latn-BA" sz="2400" b="1" i="0">
                <a:effectLst/>
                <a:latin typeface="Abadi" panose="02000000000000000000" pitchFamily="2" charset="0"/>
                <a:ea typeface="Abadi" panose="02000000000000000000" pitchFamily="2" charset="0"/>
              </a:rPr>
              <a:t>a se stanovništvu ukaže na probleme </a:t>
            </a:r>
            <a:r>
              <a:rPr lang="bs-Latn-BA" sz="2400" b="1" i="0" u="none" strike="noStrike">
                <a:effectLst/>
                <a:latin typeface="Abadi" panose="02000000000000000000" pitchFamily="2" charset="0"/>
                <a:ea typeface="Abadi" panose="02000000000000000000" pitchFamily="2" charset="0"/>
                <a:hlinkClick r:id="rId4" tooltip="Ekosistem">
                  <a:extLst>
                    <a:ext uri="{A12FA001-AC4F-418D-AE19-62706E023703}">
                      <ahyp:hlinkClr xmlns:ahyp="http://schemas.microsoft.com/office/drawing/2018/hyperlinkcolor" val="tx"/>
                    </a:ext>
                  </a:extLst>
                </a:hlinkClick>
              </a:rPr>
              <a:t>ekosistema</a:t>
            </a:r>
            <a:r>
              <a:rPr lang="bs-Latn-BA" sz="2400" b="1" i="0">
                <a:effectLst/>
                <a:latin typeface="Abadi" panose="02000000000000000000" pitchFamily="2" charset="0"/>
                <a:ea typeface="Abadi" panose="02000000000000000000" pitchFamily="2" charset="0"/>
              </a:rPr>
              <a:t>,</a:t>
            </a:r>
            <a:endParaRPr lang="hr-HR" sz="2400" b="1" i="0">
              <a:effectLst/>
              <a:latin typeface="Abadi" panose="02000000000000000000" pitchFamily="2" charset="0"/>
              <a:ea typeface="Abadi" panose="02000000000000000000" pitchFamily="2" charset="0"/>
            </a:endParaRPr>
          </a:p>
          <a:p>
            <a:pPr marL="342900" indent="-342900" algn="l">
              <a:buFont typeface="Arial" panose="020B0604020202020204" pitchFamily="34" charset="0"/>
              <a:buChar char="•"/>
            </a:pPr>
            <a:r>
              <a:rPr lang="hr-HR" sz="2400" b="1">
                <a:latin typeface="Abadi" panose="02000000000000000000" pitchFamily="2" charset="0"/>
                <a:ea typeface="Abadi" panose="02000000000000000000" pitchFamily="2" charset="0"/>
              </a:rPr>
              <a:t>N</a:t>
            </a:r>
            <a:r>
              <a:rPr lang="bs-Latn-BA" sz="2400" b="1" i="0">
                <a:effectLst/>
                <a:latin typeface="Abadi" panose="02000000000000000000" pitchFamily="2" charset="0"/>
                <a:ea typeface="Abadi" panose="02000000000000000000" pitchFamily="2" charset="0"/>
              </a:rPr>
              <a:t>a zagađenje naseljenih mjesta i na to kako poboljšati kvalitet životne sredine. </a:t>
            </a:r>
            <a:r>
              <a:rPr lang="bs-Latn-BA" sz="2400" b="1" i="0" u="none" strike="noStrike" baseline="30000">
                <a:effectLst/>
                <a:latin typeface="Abadi" panose="02000000000000000000" pitchFamily="2" charset="0"/>
                <a:ea typeface="Abadi" panose="02000000000000000000" pitchFamily="2" charset="0"/>
                <a:hlinkClick r:id="rId5">
                  <a:extLst>
                    <a:ext uri="{A12FA001-AC4F-418D-AE19-62706E023703}">
                      <ahyp:hlinkClr xmlns:ahyp="http://schemas.microsoft.com/office/drawing/2018/hyperlinkcolor" val="tx"/>
                    </a:ext>
                  </a:extLst>
                </a:hlinkClick>
              </a:rPr>
              <a:t>[1]</a:t>
            </a:r>
            <a:endParaRPr lang="sr-Latn-RS" sz="2400" b="1">
              <a:latin typeface="Abadi" panose="02000000000000000000" pitchFamily="2" charset="0"/>
              <a:ea typeface="Abadi" panose="02000000000000000000" pitchFamily="2" charset="0"/>
            </a:endParaRPr>
          </a:p>
        </p:txBody>
      </p:sp>
      <p:pic>
        <p:nvPicPr>
          <p:cNvPr id="13" name="Slika 13">
            <a:extLst>
              <a:ext uri="{FF2B5EF4-FFF2-40B4-BE49-F238E27FC236}">
                <a16:creationId xmlns:a16="http://schemas.microsoft.com/office/drawing/2014/main" id="{54C4F7C5-B7A9-6141-8EFB-D70AB8568FC6}"/>
              </a:ext>
            </a:extLst>
          </p:cNvPr>
          <p:cNvPicPr>
            <a:picLocks noChangeAspect="1"/>
          </p:cNvPicPr>
          <p:nvPr/>
        </p:nvPicPr>
        <p:blipFill>
          <a:blip r:embed="rId6"/>
          <a:stretch>
            <a:fillRect/>
          </a:stretch>
        </p:blipFill>
        <p:spPr>
          <a:xfrm>
            <a:off x="314477" y="2818890"/>
            <a:ext cx="5781523" cy="3856616"/>
          </a:xfrm>
          <a:prstGeom prst="rect">
            <a:avLst/>
          </a:prstGeom>
        </p:spPr>
      </p:pic>
      <p:pic>
        <p:nvPicPr>
          <p:cNvPr id="15" name="Slika 15">
            <a:extLst>
              <a:ext uri="{FF2B5EF4-FFF2-40B4-BE49-F238E27FC236}">
                <a16:creationId xmlns:a16="http://schemas.microsoft.com/office/drawing/2014/main" id="{61E8AF78-8F63-5A4A-B10D-534F059CF86A}"/>
              </a:ext>
            </a:extLst>
          </p:cNvPr>
          <p:cNvPicPr>
            <a:picLocks noChangeAspect="1"/>
          </p:cNvPicPr>
          <p:nvPr/>
        </p:nvPicPr>
        <p:blipFill>
          <a:blip r:embed="rId7"/>
          <a:stretch>
            <a:fillRect/>
          </a:stretch>
        </p:blipFill>
        <p:spPr>
          <a:xfrm>
            <a:off x="6341659" y="2818890"/>
            <a:ext cx="5644721" cy="3856616"/>
          </a:xfrm>
          <a:prstGeom prst="rect">
            <a:avLst/>
          </a:prstGeom>
        </p:spPr>
      </p:pic>
    </p:spTree>
    <p:extLst>
      <p:ext uri="{BB962C8B-B14F-4D97-AF65-F5344CB8AC3E}">
        <p14:creationId xmlns:p14="http://schemas.microsoft.com/office/powerpoint/2010/main" val="169526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3B70D2F-791E-B344-B899-42479CEFA52A}"/>
              </a:ext>
            </a:extLst>
          </p:cNvPr>
          <p:cNvSpPr>
            <a:spLocks noGrp="1"/>
          </p:cNvSpPr>
          <p:nvPr>
            <p:ph idx="1"/>
          </p:nvPr>
        </p:nvSpPr>
        <p:spPr>
          <a:xfrm>
            <a:off x="0" y="0"/>
            <a:ext cx="12192000" cy="5321905"/>
          </a:xfrm>
        </p:spPr>
        <p:txBody>
          <a:bodyPr/>
          <a:lstStyle/>
          <a:p>
            <a:r>
              <a:rPr lang="bs-Latn-BA" b="0" i="0">
                <a:effectLst/>
                <a:latin typeface="Abadi" panose="02000000000000000000" pitchFamily="2" charset="0"/>
                <a:ea typeface="Abadi" panose="02000000000000000000" pitchFamily="2" charset="0"/>
              </a:rPr>
              <a:t>U januaru 1970. američki senator i ekološki aktivista </a:t>
            </a:r>
            <a:r>
              <a:rPr lang="bs-Latn-BA" b="0" i="0" strike="noStrike">
                <a:effectLst/>
                <a:latin typeface="Abadi" panose="02000000000000000000" pitchFamily="2" charset="0"/>
                <a:ea typeface="Abadi" panose="02000000000000000000" pitchFamily="2" charset="0"/>
                <a:hlinkClick r:id="rId2" tooltip="Gaylord Nelson (stranica ne postoji)">
                  <a:extLst>
                    <a:ext uri="{A12FA001-AC4F-418D-AE19-62706E023703}">
                      <ahyp:hlinkClr xmlns:ahyp="http://schemas.microsoft.com/office/drawing/2018/hyperlinkcolor" val="tx"/>
                    </a:ext>
                  </a:extLst>
                </a:hlinkClick>
              </a:rPr>
              <a:t>Gaylord Nelson</a:t>
            </a:r>
            <a:r>
              <a:rPr lang="bs-Latn-BA" b="0" i="0">
                <a:effectLst/>
                <a:latin typeface="Abadi" panose="02000000000000000000" pitchFamily="2" charset="0"/>
                <a:ea typeface="Abadi" panose="02000000000000000000" pitchFamily="2" charset="0"/>
              </a:rPr>
              <a:t> odlučuje da se nacionalna obuka o životnoj sredini zove Dan Zemlje </a:t>
            </a:r>
            <a:r>
              <a:rPr lang="hr-HR">
                <a:latin typeface="Abadi" panose="02000000000000000000" pitchFamily="2" charset="0"/>
                <a:ea typeface="Abadi" panose="02000000000000000000" pitchFamily="2" charset="0"/>
              </a:rPr>
              <a:t>i </a:t>
            </a:r>
            <a:r>
              <a:rPr lang="bs-Latn-BA" b="0" i="0">
                <a:effectLst/>
                <a:latin typeface="Abadi" panose="02000000000000000000" pitchFamily="2" charset="0"/>
                <a:ea typeface="Abadi" panose="02000000000000000000" pitchFamily="2" charset="0"/>
              </a:rPr>
              <a:t>da se održava 22. aprila.</a:t>
            </a:r>
            <a:endParaRPr lang="hr-HR" b="0" i="0">
              <a:effectLst/>
              <a:latin typeface="Abadi" panose="02000000000000000000" pitchFamily="2" charset="0"/>
              <a:ea typeface="Abadi" panose="02000000000000000000" pitchFamily="2" charset="0"/>
            </a:endParaRPr>
          </a:p>
          <a:p>
            <a:r>
              <a:rPr lang="bs-Latn-BA" b="0" i="0">
                <a:effectLst/>
                <a:latin typeface="Abadi" panose="02000000000000000000" pitchFamily="2" charset="0"/>
                <a:ea typeface="Abadi" panose="02000000000000000000" pitchFamily="2" charset="0"/>
              </a:rPr>
              <a:t> U dobu političkog aktivizma i studentskih protesta Dan Zemlje privlači mnoge reportere koji o tome izvještavaju. </a:t>
            </a:r>
            <a:endParaRPr lang="hr-HR" b="0" i="0">
              <a:effectLst/>
              <a:latin typeface="Abadi" panose="02000000000000000000" pitchFamily="2" charset="0"/>
              <a:ea typeface="Abadi" panose="02000000000000000000" pitchFamily="2" charset="0"/>
            </a:endParaRPr>
          </a:p>
          <a:p>
            <a:r>
              <a:rPr lang="bs-Latn-BA" b="0" i="0">
                <a:effectLst/>
                <a:latin typeface="Abadi" panose="02000000000000000000" pitchFamily="2" charset="0"/>
                <a:ea typeface="Abadi" panose="02000000000000000000" pitchFamily="2" charset="0"/>
              </a:rPr>
              <a:t>Senator Nelson prepušta organizaciju studentima i izabira </a:t>
            </a:r>
            <a:r>
              <a:rPr lang="bs-Latn-BA" b="0" i="0" u="none" strike="noStrike">
                <a:effectLst/>
                <a:latin typeface="Abadi" panose="02000000000000000000" pitchFamily="2" charset="0"/>
                <a:ea typeface="Abadi" panose="02000000000000000000" pitchFamily="2" charset="0"/>
                <a:hlinkClick r:id="rId3" tooltip="Denis Hayes (stranica ne postoji)">
                  <a:extLst>
                    <a:ext uri="{A12FA001-AC4F-418D-AE19-62706E023703}">
                      <ahyp:hlinkClr xmlns:ahyp="http://schemas.microsoft.com/office/drawing/2018/hyperlinkcolor" val="tx"/>
                    </a:ext>
                  </a:extLst>
                </a:hlinkClick>
              </a:rPr>
              <a:t>Denis Hayesa</a:t>
            </a:r>
            <a:r>
              <a:rPr lang="bs-Latn-BA" b="0" i="0">
                <a:effectLst/>
                <a:latin typeface="Abadi" panose="02000000000000000000" pitchFamily="2" charset="0"/>
                <a:ea typeface="Abadi" panose="02000000000000000000" pitchFamily="2" charset="0"/>
              </a:rPr>
              <a:t> za koordinatora.</a:t>
            </a:r>
            <a:endParaRPr lang="hr-HR" b="0" i="0">
              <a:effectLst/>
              <a:latin typeface="Abadi" panose="02000000000000000000" pitchFamily="2" charset="0"/>
              <a:ea typeface="Abadi" panose="02000000000000000000" pitchFamily="2" charset="0"/>
            </a:endParaRPr>
          </a:p>
          <a:p>
            <a:r>
              <a:rPr lang="bs-Latn-BA" b="0" i="0">
                <a:effectLst/>
                <a:latin typeface="Abadi" panose="02000000000000000000" pitchFamily="2" charset="0"/>
                <a:ea typeface="Abadi" panose="02000000000000000000" pitchFamily="2" charset="0"/>
              </a:rPr>
              <a:t>Mnogi građani se priključuju i Dan Zemlje kao „praznik“ postaje veoma uspješan u </a:t>
            </a:r>
            <a:r>
              <a:rPr lang="bs-Latn-BA" b="0" i="0" u="none" strike="noStrike">
                <a:effectLst/>
                <a:latin typeface="Abadi" panose="02000000000000000000" pitchFamily="2" charset="0"/>
                <a:ea typeface="Abadi" panose="02000000000000000000" pitchFamily="2" charset="0"/>
                <a:hlinkClick r:id="rId4" tooltip="Sjedinjene Američke Države">
                  <a:extLst>
                    <a:ext uri="{A12FA001-AC4F-418D-AE19-62706E023703}">
                      <ahyp:hlinkClr xmlns:ahyp="http://schemas.microsoft.com/office/drawing/2018/hyperlinkcolor" val="tx"/>
                    </a:ext>
                  </a:extLst>
                </a:hlinkClick>
              </a:rPr>
              <a:t>Sjedinjenim Američkim Državama</a:t>
            </a:r>
            <a:r>
              <a:rPr lang="bs-Latn-BA" b="0" i="0">
                <a:solidFill>
                  <a:srgbClr val="222222"/>
                </a:solidFill>
                <a:effectLst/>
                <a:latin typeface="Abadi" panose="02000000000000000000" pitchFamily="2" charset="0"/>
                <a:ea typeface="Abadi" panose="02000000000000000000" pitchFamily="2" charset="0"/>
              </a:rPr>
              <a:t>.</a:t>
            </a:r>
            <a:endParaRPr lang="sr-Latn-RS">
              <a:latin typeface="Abadi" panose="02000000000000000000" pitchFamily="2" charset="0"/>
              <a:ea typeface="Abadi" panose="02000000000000000000" pitchFamily="2" charset="0"/>
            </a:endParaRPr>
          </a:p>
        </p:txBody>
      </p:sp>
      <p:pic>
        <p:nvPicPr>
          <p:cNvPr id="4" name="Slika 4">
            <a:extLst>
              <a:ext uri="{FF2B5EF4-FFF2-40B4-BE49-F238E27FC236}">
                <a16:creationId xmlns:a16="http://schemas.microsoft.com/office/drawing/2014/main" id="{6398CA0A-E565-FC43-88BB-968D24C60E70}"/>
              </a:ext>
            </a:extLst>
          </p:cNvPr>
          <p:cNvPicPr>
            <a:picLocks noChangeAspect="1"/>
          </p:cNvPicPr>
          <p:nvPr/>
        </p:nvPicPr>
        <p:blipFill>
          <a:blip r:embed="rId5"/>
          <a:stretch>
            <a:fillRect/>
          </a:stretch>
        </p:blipFill>
        <p:spPr>
          <a:xfrm>
            <a:off x="316337" y="2775857"/>
            <a:ext cx="4533854" cy="3820192"/>
          </a:xfrm>
          <a:prstGeom prst="rect">
            <a:avLst/>
          </a:prstGeom>
        </p:spPr>
      </p:pic>
      <p:pic>
        <p:nvPicPr>
          <p:cNvPr id="6" name="Slika 6">
            <a:extLst>
              <a:ext uri="{FF2B5EF4-FFF2-40B4-BE49-F238E27FC236}">
                <a16:creationId xmlns:a16="http://schemas.microsoft.com/office/drawing/2014/main" id="{1B1E9D41-85D6-E34B-A37A-7C7F42AC3799}"/>
              </a:ext>
            </a:extLst>
          </p:cNvPr>
          <p:cNvPicPr>
            <a:picLocks noChangeAspect="1"/>
          </p:cNvPicPr>
          <p:nvPr/>
        </p:nvPicPr>
        <p:blipFill>
          <a:blip r:embed="rId6"/>
          <a:stretch>
            <a:fillRect/>
          </a:stretch>
        </p:blipFill>
        <p:spPr>
          <a:xfrm>
            <a:off x="5592838" y="2775856"/>
            <a:ext cx="6127448" cy="3820193"/>
          </a:xfrm>
          <a:prstGeom prst="rect">
            <a:avLst/>
          </a:prstGeom>
        </p:spPr>
      </p:pic>
    </p:spTree>
    <p:extLst>
      <p:ext uri="{BB962C8B-B14F-4D97-AF65-F5344CB8AC3E}">
        <p14:creationId xmlns:p14="http://schemas.microsoft.com/office/powerpoint/2010/main" val="241923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AAB728C2-C898-C745-B885-1AF64F6C4648}"/>
              </a:ext>
            </a:extLst>
          </p:cNvPr>
          <p:cNvSpPr>
            <a:spLocks noGrp="1"/>
          </p:cNvSpPr>
          <p:nvPr>
            <p:ph idx="1"/>
          </p:nvPr>
        </p:nvSpPr>
        <p:spPr>
          <a:xfrm>
            <a:off x="96762" y="489130"/>
            <a:ext cx="12349238" cy="6840583"/>
          </a:xfrm>
        </p:spPr>
        <p:txBody>
          <a:bodyPr>
            <a:normAutofit/>
          </a:bodyPr>
          <a:lstStyle/>
          <a:p>
            <a:r>
              <a:rPr lang="bs-Latn-BA" sz="2800">
                <a:latin typeface="Abadi" panose="02000000000000000000" pitchFamily="2" charset="0"/>
                <a:ea typeface="Abadi" panose="02000000000000000000" pitchFamily="2" charset="0"/>
              </a:rPr>
              <a:t>Dan planete Zemlje službeno se obilježava od 1992. godine kada je tokom Konferencije UN-a o okolišu i razvoju u Rio de Janeiru na kojoj je učestvovao veliki broj predstavnika vlada i nevladinih organizacija usklađen dalekosežni program za promociju održivog razvoja.</a:t>
            </a:r>
            <a:br>
              <a:rPr lang="bs-Latn-BA" sz="2800">
                <a:latin typeface="Abadi" panose="02000000000000000000" pitchFamily="2" charset="0"/>
                <a:ea typeface="Abadi" panose="02000000000000000000" pitchFamily="2" charset="0"/>
              </a:rPr>
            </a:br>
            <a:br>
              <a:rPr lang="bs-Latn-BA" sz="2800">
                <a:latin typeface="Abadi" panose="02000000000000000000" pitchFamily="2" charset="0"/>
                <a:ea typeface="Abadi" panose="02000000000000000000" pitchFamily="2" charset="0"/>
              </a:rPr>
            </a:br>
            <a:r>
              <a:rPr lang="bs-Latn-BA" sz="2800">
                <a:latin typeface="Abadi" panose="02000000000000000000" pitchFamily="2" charset="0"/>
                <a:ea typeface="Abadi" panose="02000000000000000000" pitchFamily="2" charset="0"/>
              </a:rPr>
              <a:t>Na prijedlog bolivijske vlade 2009. godine Opća skupština Ujedi­njenih naroda je 22. april proglasila međunarodnim Danom planete Zemlje. </a:t>
            </a:r>
            <a:endParaRPr lang="sr-Latn-RS" sz="2800">
              <a:latin typeface="Abadi" panose="02000000000000000000" pitchFamily="2" charset="0"/>
              <a:ea typeface="Abadi" panose="02000000000000000000" pitchFamily="2" charset="0"/>
            </a:endParaRPr>
          </a:p>
        </p:txBody>
      </p:sp>
      <p:pic>
        <p:nvPicPr>
          <p:cNvPr id="4" name="Slika 4">
            <a:extLst>
              <a:ext uri="{FF2B5EF4-FFF2-40B4-BE49-F238E27FC236}">
                <a16:creationId xmlns:a16="http://schemas.microsoft.com/office/drawing/2014/main" id="{835B2465-CF77-354E-8C58-7986633905C2}"/>
              </a:ext>
            </a:extLst>
          </p:cNvPr>
          <p:cNvPicPr>
            <a:picLocks noChangeAspect="1"/>
          </p:cNvPicPr>
          <p:nvPr/>
        </p:nvPicPr>
        <p:blipFill>
          <a:blip r:embed="rId2"/>
          <a:stretch>
            <a:fillRect/>
          </a:stretch>
        </p:blipFill>
        <p:spPr>
          <a:xfrm>
            <a:off x="258913" y="3429000"/>
            <a:ext cx="4131658" cy="3429000"/>
          </a:xfrm>
          <a:prstGeom prst="rect">
            <a:avLst/>
          </a:prstGeom>
        </p:spPr>
      </p:pic>
      <p:pic>
        <p:nvPicPr>
          <p:cNvPr id="6" name="Slika 6">
            <a:extLst>
              <a:ext uri="{FF2B5EF4-FFF2-40B4-BE49-F238E27FC236}">
                <a16:creationId xmlns:a16="http://schemas.microsoft.com/office/drawing/2014/main" id="{14502FA6-DCD3-FC46-867F-9726667FB9DA}"/>
              </a:ext>
            </a:extLst>
          </p:cNvPr>
          <p:cNvPicPr>
            <a:picLocks noChangeAspect="1"/>
          </p:cNvPicPr>
          <p:nvPr/>
        </p:nvPicPr>
        <p:blipFill>
          <a:blip r:embed="rId3"/>
          <a:stretch>
            <a:fillRect/>
          </a:stretch>
        </p:blipFill>
        <p:spPr>
          <a:xfrm>
            <a:off x="4977268" y="3429001"/>
            <a:ext cx="6622065" cy="3429000"/>
          </a:xfrm>
          <a:prstGeom prst="rect">
            <a:avLst/>
          </a:prstGeom>
        </p:spPr>
      </p:pic>
    </p:spTree>
    <p:extLst>
      <p:ext uri="{BB962C8B-B14F-4D97-AF65-F5344CB8AC3E}">
        <p14:creationId xmlns:p14="http://schemas.microsoft.com/office/powerpoint/2010/main" val="385721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4">
            <a:extLst>
              <a:ext uri="{FF2B5EF4-FFF2-40B4-BE49-F238E27FC236}">
                <a16:creationId xmlns:a16="http://schemas.microsoft.com/office/drawing/2014/main" id="{558CEA3C-A499-2C46-8E23-8EF338198CFD}"/>
              </a:ext>
            </a:extLst>
          </p:cNvPr>
          <p:cNvPicPr>
            <a:picLocks noChangeAspect="1"/>
          </p:cNvPicPr>
          <p:nvPr/>
        </p:nvPicPr>
        <p:blipFill>
          <a:blip r:embed="rId2"/>
          <a:stretch>
            <a:fillRect/>
          </a:stretch>
        </p:blipFill>
        <p:spPr>
          <a:xfrm>
            <a:off x="0" y="0"/>
            <a:ext cx="12288762" cy="6857999"/>
          </a:xfrm>
          <a:prstGeom prst="rect">
            <a:avLst/>
          </a:prstGeom>
        </p:spPr>
      </p:pic>
      <p:sp>
        <p:nvSpPr>
          <p:cNvPr id="6" name="TextBox 5">
            <a:extLst>
              <a:ext uri="{FF2B5EF4-FFF2-40B4-BE49-F238E27FC236}">
                <a16:creationId xmlns:a16="http://schemas.microsoft.com/office/drawing/2014/main" id="{03167DB9-E7A3-6441-A9B9-0769BA5469B6}"/>
              </a:ext>
            </a:extLst>
          </p:cNvPr>
          <p:cNvSpPr txBox="1"/>
          <p:nvPr/>
        </p:nvSpPr>
        <p:spPr>
          <a:xfrm>
            <a:off x="114906" y="207829"/>
            <a:ext cx="4191000" cy="3046988"/>
          </a:xfrm>
          <a:prstGeom prst="rect">
            <a:avLst/>
          </a:prstGeom>
          <a:noFill/>
        </p:spPr>
        <p:txBody>
          <a:bodyPr wrap="square" rtlCol="0">
            <a:spAutoFit/>
          </a:bodyPr>
          <a:lstStyle/>
          <a:p>
            <a:pPr algn="ctr"/>
            <a:r>
              <a:rPr lang="bs-Latn-BA" sz="2400" b="1" i="1">
                <a:latin typeface="Abadi" panose="02000000000000000000" pitchFamily="2" charset="0"/>
                <a:ea typeface="Abadi" panose="02000000000000000000" pitchFamily="2" charset="0"/>
              </a:rPr>
              <a:t>„Neka budu samo mirni i veseli Dani Zemlje u budućnosti za naš lijepi svemirski brod Zemlja koji nastavlja da se okreće i kruži u hladnom svemiru sa njegovim toplim i lomljivim tovarom vedrog života</a:t>
            </a:r>
            <a:r>
              <a:rPr lang="hr-HR" sz="2400" b="1" i="1">
                <a:latin typeface="Abadi" panose="02000000000000000000" pitchFamily="2" charset="0"/>
                <a:ea typeface="Abadi" panose="02000000000000000000" pitchFamily="2" charset="0"/>
              </a:rPr>
              <a:t>”</a:t>
            </a:r>
            <a:r>
              <a:rPr lang="bs-Latn-BA" sz="2400" b="1" i="1">
                <a:latin typeface="Abadi" panose="02000000000000000000" pitchFamily="2" charset="0"/>
                <a:ea typeface="Abadi" panose="02000000000000000000" pitchFamily="2" charset="0"/>
              </a:rPr>
              <a:t> </a:t>
            </a:r>
            <a:endParaRPr lang="sr-Latn-RS" sz="2400" i="1"/>
          </a:p>
        </p:txBody>
      </p:sp>
    </p:spTree>
    <p:extLst>
      <p:ext uri="{BB962C8B-B14F-4D97-AF65-F5344CB8AC3E}">
        <p14:creationId xmlns:p14="http://schemas.microsoft.com/office/powerpoint/2010/main" val="114771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C213C3-EA57-B347-935C-2CA240CECF4C}"/>
              </a:ext>
            </a:extLst>
          </p:cNvPr>
          <p:cNvSpPr>
            <a:spLocks noGrp="1"/>
          </p:cNvSpPr>
          <p:nvPr>
            <p:ph type="title"/>
          </p:nvPr>
        </p:nvSpPr>
        <p:spPr>
          <a:xfrm>
            <a:off x="2556934" y="-1109173"/>
            <a:ext cx="8610600" cy="3302000"/>
          </a:xfrm>
        </p:spPr>
        <p:txBody>
          <a:bodyPr/>
          <a:lstStyle/>
          <a:p>
            <a:pPr algn="ctr"/>
            <a:r>
              <a:rPr lang="hr-HR" b="1">
                <a:solidFill>
                  <a:schemeClr val="accent4"/>
                </a:solidFill>
                <a:latin typeface="Abadi" panose="02000000000000000000" pitchFamily="2" charset="0"/>
                <a:ea typeface="Abadi" panose="02000000000000000000" pitchFamily="2" charset="0"/>
              </a:rPr>
              <a:t>ŠUME</a:t>
            </a:r>
            <a:endParaRPr lang="sr-Latn-RS" b="1">
              <a:solidFill>
                <a:schemeClr val="accent4"/>
              </a:solidFill>
              <a:latin typeface="Abadi" panose="02000000000000000000" pitchFamily="2" charset="0"/>
              <a:ea typeface="Abadi" panose="02000000000000000000" pitchFamily="2" charset="0"/>
            </a:endParaRPr>
          </a:p>
        </p:txBody>
      </p:sp>
      <p:sp>
        <p:nvSpPr>
          <p:cNvPr id="3" name="Rezervirano mjesto sadržaja 2">
            <a:extLst>
              <a:ext uri="{FF2B5EF4-FFF2-40B4-BE49-F238E27FC236}">
                <a16:creationId xmlns:a16="http://schemas.microsoft.com/office/drawing/2014/main" id="{1C1488AD-0B04-3143-879E-90F709E40938}"/>
              </a:ext>
            </a:extLst>
          </p:cNvPr>
          <p:cNvSpPr>
            <a:spLocks noGrp="1"/>
          </p:cNvSpPr>
          <p:nvPr>
            <p:ph idx="1"/>
          </p:nvPr>
        </p:nvSpPr>
        <p:spPr>
          <a:xfrm>
            <a:off x="-85140" y="880319"/>
            <a:ext cx="12138484" cy="5503332"/>
          </a:xfrm>
        </p:spPr>
        <p:txBody>
          <a:bodyPr/>
          <a:lstStyle/>
          <a:p>
            <a:pPr fontAlgn="base"/>
            <a:r>
              <a:rPr lang="bs-Latn-BA" sz="2800" i="0">
                <a:effectLst/>
                <a:latin typeface="Abadi" panose="02000000000000000000" pitchFamily="2" charset="0"/>
                <a:ea typeface="Abadi" panose="02000000000000000000" pitchFamily="2" charset="0"/>
              </a:rPr>
              <a:t>Šuma je životna zajednica drveća, grmlja i šumskih životinja.</a:t>
            </a:r>
            <a:endParaRPr lang="hr-HR" sz="2800" i="0">
              <a:effectLst/>
              <a:latin typeface="Abadi" panose="02000000000000000000" pitchFamily="2" charset="0"/>
              <a:ea typeface="Abadi" panose="02000000000000000000" pitchFamily="2" charset="0"/>
            </a:endParaRPr>
          </a:p>
          <a:p>
            <a:pPr fontAlgn="base"/>
            <a:r>
              <a:rPr lang="bs-Latn-BA" sz="2800" i="0">
                <a:effectLst/>
                <a:latin typeface="Abadi" panose="02000000000000000000" pitchFamily="2" charset="0"/>
                <a:ea typeface="Abadi" panose="02000000000000000000" pitchFamily="2" charset="0"/>
              </a:rPr>
              <a:t> Smatra se savršenom </a:t>
            </a:r>
            <a:r>
              <a:rPr lang="bs-Latn-BA" sz="2800" i="0" u="none" strike="noStrike">
                <a:effectLst/>
                <a:latin typeface="Abadi" panose="02000000000000000000" pitchFamily="2" charset="0"/>
                <a:ea typeface="Abadi" panose="02000000000000000000" pitchFamily="2" charset="0"/>
                <a:hlinkClick r:id="rId2" tooltip="Ekologija">
                  <a:extLst>
                    <a:ext uri="{A12FA001-AC4F-418D-AE19-62706E023703}">
                      <ahyp:hlinkClr xmlns:ahyp="http://schemas.microsoft.com/office/drawing/2018/hyperlinkcolor" val="tx"/>
                    </a:ext>
                  </a:extLst>
                </a:hlinkClick>
              </a:rPr>
              <a:t>ekološkom</a:t>
            </a:r>
            <a:r>
              <a:rPr lang="bs-Latn-BA" sz="2800" i="0">
                <a:effectLst/>
                <a:latin typeface="Abadi" panose="02000000000000000000" pitchFamily="2" charset="0"/>
                <a:ea typeface="Abadi" panose="02000000000000000000" pitchFamily="2" charset="0"/>
              </a:rPr>
              <a:t> </a:t>
            </a:r>
            <a:r>
              <a:rPr lang="bs-Latn-BA" sz="2800" i="0" u="none" strike="noStrike">
                <a:effectLst/>
                <a:latin typeface="Abadi" panose="02000000000000000000" pitchFamily="2" charset="0"/>
                <a:ea typeface="Abadi" panose="02000000000000000000" pitchFamily="2" charset="0"/>
                <a:hlinkClick r:id="rId3" tooltip="Tvornicom (stranica ne postoji)">
                  <a:extLst>
                    <a:ext uri="{A12FA001-AC4F-418D-AE19-62706E023703}">
                      <ahyp:hlinkClr xmlns:ahyp="http://schemas.microsoft.com/office/drawing/2018/hyperlinkcolor" val="tx"/>
                    </a:ext>
                  </a:extLst>
                </a:hlinkClick>
              </a:rPr>
              <a:t>tvornicom</a:t>
            </a:r>
            <a:r>
              <a:rPr lang="bs-Latn-BA" sz="2800" i="0">
                <a:effectLst/>
                <a:latin typeface="Abadi" panose="02000000000000000000" pitchFamily="2" charset="0"/>
                <a:ea typeface="Abadi" panose="02000000000000000000" pitchFamily="2" charset="0"/>
              </a:rPr>
              <a:t>, ali i idealnim staništem za brojni živi svijet i blagodat za </a:t>
            </a:r>
            <a:r>
              <a:rPr lang="bs-Latn-BA" sz="2800" i="0" u="none" strike="noStrike">
                <a:effectLst/>
                <a:latin typeface="Abadi" panose="02000000000000000000" pitchFamily="2" charset="0"/>
                <a:ea typeface="Abadi" panose="02000000000000000000" pitchFamily="2" charset="0"/>
                <a:hlinkClick r:id="rId4" tooltip="Čovjek">
                  <a:extLst>
                    <a:ext uri="{A12FA001-AC4F-418D-AE19-62706E023703}">
                      <ahyp:hlinkClr xmlns:ahyp="http://schemas.microsoft.com/office/drawing/2018/hyperlinkcolor" val="tx"/>
                    </a:ext>
                  </a:extLst>
                </a:hlinkClick>
              </a:rPr>
              <a:t>čovjeka</a:t>
            </a:r>
            <a:r>
              <a:rPr lang="bs-Latn-BA" sz="2800" i="0">
                <a:effectLst/>
                <a:latin typeface="Abadi" panose="02000000000000000000" pitchFamily="2" charset="0"/>
                <a:ea typeface="Abadi" panose="02000000000000000000" pitchFamily="2" charset="0"/>
              </a:rPr>
              <a:t>. </a:t>
            </a:r>
            <a:endParaRPr lang="hr-HR" sz="2800" i="0">
              <a:effectLst/>
              <a:latin typeface="Abadi" panose="02000000000000000000" pitchFamily="2" charset="0"/>
              <a:ea typeface="Abadi" panose="02000000000000000000" pitchFamily="2" charset="0"/>
            </a:endParaRPr>
          </a:p>
          <a:p>
            <a:pPr fontAlgn="base"/>
            <a:r>
              <a:rPr lang="bs-Latn-BA" sz="2800" i="0">
                <a:effectLst/>
                <a:latin typeface="Abadi" panose="02000000000000000000" pitchFamily="2" charset="0"/>
                <a:ea typeface="Abadi" panose="02000000000000000000" pitchFamily="2" charset="0"/>
              </a:rPr>
              <a:t>Šume se razlikuju s obzirom na klimu, vrstu tla i reljef.</a:t>
            </a:r>
          </a:p>
          <a:p>
            <a:pPr fontAlgn="base"/>
            <a:r>
              <a:rPr lang="bs-Latn-BA" sz="2800" i="0">
                <a:effectLst/>
                <a:latin typeface="Abadi" panose="02000000000000000000" pitchFamily="2" charset="0"/>
                <a:ea typeface="Abadi" panose="02000000000000000000" pitchFamily="2" charset="0"/>
              </a:rPr>
              <a:t>Ljudi su krčili šume da bi napravili prometnice, naselja i sl. </a:t>
            </a:r>
            <a:endParaRPr lang="hr-HR" sz="2800" i="0">
              <a:effectLst/>
              <a:latin typeface="Abadi" panose="02000000000000000000" pitchFamily="2" charset="0"/>
              <a:ea typeface="Abadi" panose="02000000000000000000" pitchFamily="2" charset="0"/>
            </a:endParaRPr>
          </a:p>
          <a:p>
            <a:pPr fontAlgn="base"/>
            <a:r>
              <a:rPr lang="bs-Latn-BA" sz="2800" i="0">
                <a:effectLst/>
                <a:latin typeface="Abadi" panose="02000000000000000000" pitchFamily="2" charset="0"/>
                <a:ea typeface="Abadi" panose="02000000000000000000" pitchFamily="2" charset="0"/>
              </a:rPr>
              <a:t>Ljeti postoji rizik od pojave šumskog </a:t>
            </a:r>
            <a:r>
              <a:rPr lang="bs-Latn-BA" sz="2800" i="0" u="none" strike="noStrike">
                <a:effectLst/>
                <a:latin typeface="Abadi" panose="02000000000000000000" pitchFamily="2" charset="0"/>
                <a:ea typeface="Abadi" panose="02000000000000000000" pitchFamily="2" charset="0"/>
                <a:hlinkClick r:id="rId5" tooltip="Požar">
                  <a:extLst>
                    <a:ext uri="{A12FA001-AC4F-418D-AE19-62706E023703}">
                      <ahyp:hlinkClr xmlns:ahyp="http://schemas.microsoft.com/office/drawing/2018/hyperlinkcolor" val="tx"/>
                    </a:ext>
                  </a:extLst>
                </a:hlinkClick>
              </a:rPr>
              <a:t>požara</a:t>
            </a:r>
            <a:r>
              <a:rPr lang="bs-Latn-BA" sz="2800" i="0">
                <a:effectLst/>
                <a:latin typeface="Abadi" panose="02000000000000000000" pitchFamily="2" charset="0"/>
                <a:ea typeface="Abadi" panose="02000000000000000000" pitchFamily="2" charset="0"/>
              </a:rPr>
              <a:t>, nakon čega se treba obaviti pošumljavanje.</a:t>
            </a:r>
          </a:p>
          <a:p>
            <a:endParaRPr lang="sr-Latn-RS"/>
          </a:p>
        </p:txBody>
      </p:sp>
      <p:pic>
        <p:nvPicPr>
          <p:cNvPr id="4" name="Slika 4">
            <a:extLst>
              <a:ext uri="{FF2B5EF4-FFF2-40B4-BE49-F238E27FC236}">
                <a16:creationId xmlns:a16="http://schemas.microsoft.com/office/drawing/2014/main" id="{1AFD8F1E-FCC8-1949-B7DA-3AFDDD382BF7}"/>
              </a:ext>
            </a:extLst>
          </p:cNvPr>
          <p:cNvPicPr>
            <a:picLocks noChangeAspect="1"/>
          </p:cNvPicPr>
          <p:nvPr/>
        </p:nvPicPr>
        <p:blipFill>
          <a:blip r:embed="rId6"/>
          <a:stretch>
            <a:fillRect/>
          </a:stretch>
        </p:blipFill>
        <p:spPr>
          <a:xfrm>
            <a:off x="2826506" y="3801143"/>
            <a:ext cx="7143750" cy="3056857"/>
          </a:xfrm>
          <a:prstGeom prst="rect">
            <a:avLst/>
          </a:prstGeom>
        </p:spPr>
      </p:pic>
    </p:spTree>
    <p:extLst>
      <p:ext uri="{BB962C8B-B14F-4D97-AF65-F5344CB8AC3E}">
        <p14:creationId xmlns:p14="http://schemas.microsoft.com/office/powerpoint/2010/main" val="272108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6AD915-C5E8-A744-84DA-36B54D644C2F}"/>
              </a:ext>
            </a:extLst>
          </p:cNvPr>
          <p:cNvSpPr>
            <a:spLocks noGrp="1"/>
          </p:cNvSpPr>
          <p:nvPr>
            <p:ph type="title"/>
          </p:nvPr>
        </p:nvSpPr>
        <p:spPr>
          <a:xfrm>
            <a:off x="2678828" y="151757"/>
            <a:ext cx="8610600" cy="1293028"/>
          </a:xfrm>
        </p:spPr>
        <p:txBody>
          <a:bodyPr/>
          <a:lstStyle/>
          <a:p>
            <a:pPr algn="ctr"/>
            <a:r>
              <a:rPr lang="hr-HR" b="1">
                <a:solidFill>
                  <a:schemeClr val="accent4"/>
                </a:solidFill>
                <a:latin typeface="Abadi" panose="02000000000000000000" pitchFamily="2" charset="0"/>
                <a:ea typeface="Abadi" panose="02000000000000000000" pitchFamily="2" charset="0"/>
              </a:rPr>
              <a:t>ŠUME</a:t>
            </a:r>
            <a:endParaRPr lang="sr-Latn-RS" b="1">
              <a:solidFill>
                <a:schemeClr val="accent4"/>
              </a:solidFill>
              <a:latin typeface="Abadi" panose="02000000000000000000" pitchFamily="2" charset="0"/>
              <a:ea typeface="Abadi" panose="02000000000000000000" pitchFamily="2" charset="0"/>
            </a:endParaRPr>
          </a:p>
        </p:txBody>
      </p:sp>
      <p:sp>
        <p:nvSpPr>
          <p:cNvPr id="3" name="Rezervirano mjesto sadržaja 2">
            <a:extLst>
              <a:ext uri="{FF2B5EF4-FFF2-40B4-BE49-F238E27FC236}">
                <a16:creationId xmlns:a16="http://schemas.microsoft.com/office/drawing/2014/main" id="{226E4B6D-2B7E-C24F-B058-E05EECE799C1}"/>
              </a:ext>
            </a:extLst>
          </p:cNvPr>
          <p:cNvSpPr>
            <a:spLocks noGrp="1"/>
          </p:cNvSpPr>
          <p:nvPr>
            <p:ph idx="1"/>
          </p:nvPr>
        </p:nvSpPr>
        <p:spPr>
          <a:xfrm>
            <a:off x="-1" y="1088571"/>
            <a:ext cx="12107333" cy="5394477"/>
          </a:xfrm>
        </p:spPr>
        <p:txBody>
          <a:bodyPr/>
          <a:lstStyle/>
          <a:p>
            <a:r>
              <a:rPr lang="hr-HR">
                <a:latin typeface="Abadi" panose="02000000000000000000" pitchFamily="2" charset="0"/>
                <a:ea typeface="Abadi" panose="02000000000000000000" pitchFamily="2" charset="0"/>
              </a:rPr>
              <a:t>Šu</a:t>
            </a:r>
            <a:r>
              <a:rPr lang="bs-Latn-BA" b="0" i="0">
                <a:effectLst/>
                <a:latin typeface="Abadi" panose="02000000000000000000" pitchFamily="2" charset="0"/>
                <a:ea typeface="Abadi" panose="02000000000000000000" pitchFamily="2" charset="0"/>
              </a:rPr>
              <a:t>me učestvuju u kruženju vode u prirodi, tj. uzimaju vodu iz zemlje, koju kasnije procesom transpiracije ponovno vraćaju u atmosferu najčešće u gasovitom stanju, pa one tako dolaze u oblake, iz kojih, znamo, pada kiša, a mnogi ljudi na svijetu zapravo zavise od kišnice, jer zapravo nemaju dovoljno vode. </a:t>
            </a:r>
            <a:endParaRPr lang="hr-HR" b="0" i="0">
              <a:effectLst/>
              <a:latin typeface="Abadi" panose="02000000000000000000" pitchFamily="2" charset="0"/>
              <a:ea typeface="Abadi" panose="02000000000000000000" pitchFamily="2" charset="0"/>
            </a:endParaRPr>
          </a:p>
          <a:p>
            <a:r>
              <a:rPr lang="bs-Latn-BA" b="0" i="0">
                <a:effectLst/>
                <a:latin typeface="Abadi" panose="02000000000000000000" pitchFamily="2" charset="0"/>
                <a:ea typeface="Abadi" panose="02000000000000000000" pitchFamily="2" charset="0"/>
              </a:rPr>
              <a:t>Ovdje također zaključujemo da su šume i ovom segmentu veoma značajne za čovjeka, i </a:t>
            </a:r>
            <a:r>
              <a:rPr lang="bs-Latn-BA" b="0" i="0" u="none" strike="noStrike">
                <a:effectLst/>
                <a:latin typeface="Abadi" panose="02000000000000000000" pitchFamily="2" charset="0"/>
                <a:ea typeface="Abadi" panose="02000000000000000000" pitchFamily="2" charset="0"/>
                <a:hlinkClick r:id="rId2" tooltip="Priroda">
                  <a:extLst>
                    <a:ext uri="{A12FA001-AC4F-418D-AE19-62706E023703}">
                      <ahyp:hlinkClr xmlns:ahyp="http://schemas.microsoft.com/office/drawing/2018/hyperlinkcolor" val="tx"/>
                    </a:ext>
                  </a:extLst>
                </a:hlinkClick>
              </a:rPr>
              <a:t>prirodu</a:t>
            </a:r>
            <a:r>
              <a:rPr lang="bs-Latn-BA" b="0" i="0">
                <a:effectLst/>
                <a:latin typeface="Abadi" panose="02000000000000000000" pitchFamily="2" charset="0"/>
                <a:ea typeface="Abadi" panose="02000000000000000000" pitchFamily="2" charset="0"/>
              </a:rPr>
              <a:t> uopćeno, jer učestvuju u tako važnom procesu kruženja vode u prirodi.</a:t>
            </a:r>
            <a:endParaRPr lang="sr-Latn-RS">
              <a:latin typeface="Abadi" panose="02000000000000000000" pitchFamily="2" charset="0"/>
              <a:ea typeface="Abadi" panose="02000000000000000000" pitchFamily="2" charset="0"/>
            </a:endParaRPr>
          </a:p>
        </p:txBody>
      </p:sp>
      <p:pic>
        <p:nvPicPr>
          <p:cNvPr id="4" name="Slika 4">
            <a:extLst>
              <a:ext uri="{FF2B5EF4-FFF2-40B4-BE49-F238E27FC236}">
                <a16:creationId xmlns:a16="http://schemas.microsoft.com/office/drawing/2014/main" id="{1BAB6B30-0064-E142-BD18-0029916CCE2B}"/>
              </a:ext>
            </a:extLst>
          </p:cNvPr>
          <p:cNvPicPr>
            <a:picLocks noChangeAspect="1"/>
          </p:cNvPicPr>
          <p:nvPr/>
        </p:nvPicPr>
        <p:blipFill>
          <a:blip r:embed="rId3"/>
          <a:stretch>
            <a:fillRect/>
          </a:stretch>
        </p:blipFill>
        <p:spPr>
          <a:xfrm>
            <a:off x="2503715" y="3145669"/>
            <a:ext cx="7075714" cy="3712332"/>
          </a:xfrm>
          <a:prstGeom prst="rect">
            <a:avLst/>
          </a:prstGeom>
        </p:spPr>
      </p:pic>
    </p:spTree>
    <p:extLst>
      <p:ext uri="{BB962C8B-B14F-4D97-AF65-F5344CB8AC3E}">
        <p14:creationId xmlns:p14="http://schemas.microsoft.com/office/powerpoint/2010/main" val="142861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554A02-80E1-DF4A-B8A6-1886FBA85601}"/>
              </a:ext>
            </a:extLst>
          </p:cNvPr>
          <p:cNvSpPr>
            <a:spLocks noGrp="1"/>
          </p:cNvSpPr>
          <p:nvPr>
            <p:ph type="title"/>
          </p:nvPr>
        </p:nvSpPr>
        <p:spPr>
          <a:xfrm>
            <a:off x="1790700" y="232182"/>
            <a:ext cx="8610600" cy="1293028"/>
          </a:xfrm>
        </p:spPr>
        <p:txBody>
          <a:bodyPr/>
          <a:lstStyle/>
          <a:p>
            <a:pPr algn="ctr"/>
            <a:r>
              <a:rPr lang="hr-HR" b="1">
                <a:solidFill>
                  <a:schemeClr val="accent4"/>
                </a:solidFill>
                <a:latin typeface="Abadi" panose="020B0604020104020204" pitchFamily="34" charset="0"/>
              </a:rPr>
              <a:t>ŠUME</a:t>
            </a:r>
            <a:endParaRPr lang="sr-Latn-RS" b="1">
              <a:solidFill>
                <a:schemeClr val="accent4"/>
              </a:solidFill>
              <a:latin typeface="Abadi" panose="020B0604020104020204" pitchFamily="34" charset="0"/>
            </a:endParaRPr>
          </a:p>
        </p:txBody>
      </p:sp>
      <p:sp>
        <p:nvSpPr>
          <p:cNvPr id="3" name="Rezervirano mjesto sadržaja 2">
            <a:extLst>
              <a:ext uri="{FF2B5EF4-FFF2-40B4-BE49-F238E27FC236}">
                <a16:creationId xmlns:a16="http://schemas.microsoft.com/office/drawing/2014/main" id="{7F3BD71F-4D29-1B41-B983-F25B8D454331}"/>
              </a:ext>
            </a:extLst>
          </p:cNvPr>
          <p:cNvSpPr>
            <a:spLocks noGrp="1"/>
          </p:cNvSpPr>
          <p:nvPr>
            <p:ph idx="1"/>
          </p:nvPr>
        </p:nvSpPr>
        <p:spPr>
          <a:xfrm>
            <a:off x="205619" y="1016000"/>
            <a:ext cx="11780762" cy="5515428"/>
          </a:xfrm>
        </p:spPr>
        <p:txBody>
          <a:bodyPr>
            <a:normAutofit/>
          </a:bodyPr>
          <a:lstStyle/>
          <a:p>
            <a:r>
              <a:rPr lang="bs-Latn-BA" sz="2800" b="0" i="0">
                <a:effectLst/>
                <a:latin typeface="Abadi" panose="020B0604020104020204" pitchFamily="34" charset="0"/>
              </a:rPr>
              <a:t>Ako još ovim podacima dodamo i estetski uticaj šume, jer šume, kako znamo, veoma lijepo izgledaju i ukrašavaju i samu okolinu, a kako to rade, to nas dovodi i do toga da šume veoma utiču i na socijalne aspekte života čovjeka, te zapravo jedne države, jer one, pošto estetski dobro izgledaju, privlače mnoge turiste, što dosta doprinosi razvoju turizma jedne države, što znači da šume čovjeku pomažu čak i na ovom polju i aspektu.</a:t>
            </a:r>
            <a:endParaRPr lang="sr-Latn-RS" sz="2800">
              <a:latin typeface="Abadi" panose="020B0604020104020204" pitchFamily="34" charset="0"/>
            </a:endParaRPr>
          </a:p>
        </p:txBody>
      </p:sp>
      <p:pic>
        <p:nvPicPr>
          <p:cNvPr id="4" name="Slika 4">
            <a:extLst>
              <a:ext uri="{FF2B5EF4-FFF2-40B4-BE49-F238E27FC236}">
                <a16:creationId xmlns:a16="http://schemas.microsoft.com/office/drawing/2014/main" id="{9D598E86-D365-6D40-BF60-0436F01B9DA3}"/>
              </a:ext>
            </a:extLst>
          </p:cNvPr>
          <p:cNvPicPr>
            <a:picLocks noChangeAspect="1"/>
          </p:cNvPicPr>
          <p:nvPr/>
        </p:nvPicPr>
        <p:blipFill>
          <a:blip r:embed="rId2"/>
          <a:stretch>
            <a:fillRect/>
          </a:stretch>
        </p:blipFill>
        <p:spPr>
          <a:xfrm>
            <a:off x="411843" y="3429000"/>
            <a:ext cx="5684157" cy="3344333"/>
          </a:xfrm>
          <a:prstGeom prst="rect">
            <a:avLst/>
          </a:prstGeom>
        </p:spPr>
      </p:pic>
      <p:pic>
        <p:nvPicPr>
          <p:cNvPr id="6" name="Slika 6">
            <a:extLst>
              <a:ext uri="{FF2B5EF4-FFF2-40B4-BE49-F238E27FC236}">
                <a16:creationId xmlns:a16="http://schemas.microsoft.com/office/drawing/2014/main" id="{66E97CF5-8AC0-AD41-865A-91DAB866E812}"/>
              </a:ext>
            </a:extLst>
          </p:cNvPr>
          <p:cNvPicPr>
            <a:picLocks noChangeAspect="1"/>
          </p:cNvPicPr>
          <p:nvPr/>
        </p:nvPicPr>
        <p:blipFill>
          <a:blip r:embed="rId3"/>
          <a:stretch>
            <a:fillRect/>
          </a:stretch>
        </p:blipFill>
        <p:spPr>
          <a:xfrm>
            <a:off x="6192006" y="3401482"/>
            <a:ext cx="5903232" cy="3456517"/>
          </a:xfrm>
          <a:prstGeom prst="rect">
            <a:avLst/>
          </a:prstGeom>
        </p:spPr>
      </p:pic>
    </p:spTree>
    <p:extLst>
      <p:ext uri="{BB962C8B-B14F-4D97-AF65-F5344CB8AC3E}">
        <p14:creationId xmlns:p14="http://schemas.microsoft.com/office/powerpoint/2010/main" val="185541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CE889B-4DC2-9947-88F2-430355FD4FE1}"/>
              </a:ext>
            </a:extLst>
          </p:cNvPr>
          <p:cNvSpPr>
            <a:spLocks noGrp="1"/>
          </p:cNvSpPr>
          <p:nvPr>
            <p:ph type="title"/>
          </p:nvPr>
        </p:nvSpPr>
        <p:spPr>
          <a:xfrm>
            <a:off x="1347409" y="341040"/>
            <a:ext cx="8610600" cy="1293028"/>
          </a:xfrm>
        </p:spPr>
        <p:txBody>
          <a:bodyPr/>
          <a:lstStyle/>
          <a:p>
            <a:pPr algn="ctr"/>
            <a:r>
              <a:rPr lang="hr-HR" b="1">
                <a:solidFill>
                  <a:schemeClr val="accent4"/>
                </a:solidFill>
                <a:latin typeface="Abadi" panose="020B0604020104020204" pitchFamily="34" charset="0"/>
              </a:rPr>
              <a:t>ŠUME</a:t>
            </a:r>
            <a:endParaRPr lang="sr-Latn-RS" b="1">
              <a:solidFill>
                <a:schemeClr val="accent4"/>
              </a:solidFill>
              <a:latin typeface="Abadi" panose="020B0604020104020204" pitchFamily="34" charset="0"/>
            </a:endParaRPr>
          </a:p>
        </p:txBody>
      </p:sp>
      <p:sp>
        <p:nvSpPr>
          <p:cNvPr id="3" name="Rezervirano mjesto sadržaja 2">
            <a:extLst>
              <a:ext uri="{FF2B5EF4-FFF2-40B4-BE49-F238E27FC236}">
                <a16:creationId xmlns:a16="http://schemas.microsoft.com/office/drawing/2014/main" id="{8E2268D7-96ED-194D-BDBE-118E16DD8807}"/>
              </a:ext>
            </a:extLst>
          </p:cNvPr>
          <p:cNvSpPr>
            <a:spLocks noGrp="1"/>
          </p:cNvSpPr>
          <p:nvPr>
            <p:ph idx="1"/>
          </p:nvPr>
        </p:nvSpPr>
        <p:spPr>
          <a:xfrm>
            <a:off x="685800" y="237068"/>
            <a:ext cx="10820400" cy="4024125"/>
          </a:xfrm>
        </p:spPr>
        <p:txBody>
          <a:bodyPr anchor="ctr">
            <a:normAutofit/>
          </a:bodyPr>
          <a:lstStyle/>
          <a:p>
            <a:r>
              <a:rPr lang="hr-HR" sz="2800" b="0" i="0">
                <a:effectLst/>
                <a:latin typeface="Abadi" panose="020B0604020104020204" pitchFamily="34" charset="0"/>
              </a:rPr>
              <a:t>Da </a:t>
            </a:r>
            <a:r>
              <a:rPr lang="bs-Latn-BA" sz="2800" b="0" i="0">
                <a:effectLst/>
                <a:latin typeface="Abadi" panose="020B0604020104020204" pitchFamily="34" charset="0"/>
              </a:rPr>
              <a:t>bismo zaista rekli koliko su šume važne za čovjeka, za jednu državu, te za cijeli svijet, rećićemo i to da postoji zakon o šumama.</a:t>
            </a:r>
            <a:endParaRPr lang="hr-HR" sz="2800" b="0" i="0">
              <a:effectLst/>
              <a:latin typeface="Abadi" panose="020B0604020104020204" pitchFamily="34" charset="0"/>
            </a:endParaRPr>
          </a:p>
          <a:p>
            <a:r>
              <a:rPr lang="bs-Latn-BA" sz="2800" b="0" i="0">
                <a:effectLst/>
                <a:latin typeface="Abadi" panose="020B0604020104020204" pitchFamily="34" charset="0"/>
              </a:rPr>
              <a:t> U nemu se jasno kaže da se šume moraju čuvati, održavati, da su one jedno od najvećih bogatstava jedne države, te da one državi koriste za razvoj industrije, tehnike, privrede i turizma.</a:t>
            </a:r>
            <a:endParaRPr lang="sr-Latn-RS" sz="2800">
              <a:latin typeface="Abadi" panose="020B0604020104020204" pitchFamily="34" charset="0"/>
            </a:endParaRPr>
          </a:p>
        </p:txBody>
      </p:sp>
      <p:pic>
        <p:nvPicPr>
          <p:cNvPr id="8" name="Slika 8">
            <a:extLst>
              <a:ext uri="{FF2B5EF4-FFF2-40B4-BE49-F238E27FC236}">
                <a16:creationId xmlns:a16="http://schemas.microsoft.com/office/drawing/2014/main" id="{4149683A-99A6-214A-88AD-1F1D74372EED}"/>
              </a:ext>
            </a:extLst>
          </p:cNvPr>
          <p:cNvPicPr>
            <a:picLocks noChangeAspect="1"/>
          </p:cNvPicPr>
          <p:nvPr/>
        </p:nvPicPr>
        <p:blipFill>
          <a:blip r:embed="rId2"/>
          <a:stretch>
            <a:fillRect/>
          </a:stretch>
        </p:blipFill>
        <p:spPr>
          <a:xfrm>
            <a:off x="229811" y="3308047"/>
            <a:ext cx="5866190" cy="3549953"/>
          </a:xfrm>
          <a:prstGeom prst="rect">
            <a:avLst/>
          </a:prstGeom>
        </p:spPr>
      </p:pic>
      <p:pic>
        <p:nvPicPr>
          <p:cNvPr id="10" name="Slika 10">
            <a:extLst>
              <a:ext uri="{FF2B5EF4-FFF2-40B4-BE49-F238E27FC236}">
                <a16:creationId xmlns:a16="http://schemas.microsoft.com/office/drawing/2014/main" id="{1E356E04-C7FB-DF47-B92D-022C2CE6A8CF}"/>
              </a:ext>
            </a:extLst>
          </p:cNvPr>
          <p:cNvPicPr>
            <a:picLocks noChangeAspect="1"/>
          </p:cNvPicPr>
          <p:nvPr/>
        </p:nvPicPr>
        <p:blipFill>
          <a:blip r:embed="rId3"/>
          <a:stretch>
            <a:fillRect/>
          </a:stretch>
        </p:blipFill>
        <p:spPr>
          <a:xfrm>
            <a:off x="6155812" y="3188607"/>
            <a:ext cx="6036188" cy="3669394"/>
          </a:xfrm>
          <a:prstGeom prst="rect">
            <a:avLst/>
          </a:prstGeom>
        </p:spPr>
      </p:pic>
    </p:spTree>
    <p:extLst>
      <p:ext uri="{BB962C8B-B14F-4D97-AF65-F5344CB8AC3E}">
        <p14:creationId xmlns:p14="http://schemas.microsoft.com/office/powerpoint/2010/main" val="2170389206"/>
      </p:ext>
    </p:extLst>
  </p:cSld>
  <p:clrMapOvr>
    <a:masterClrMapping/>
  </p:clrMapOvr>
</p:sld>
</file>

<file path=ppt/theme/theme1.xml><?xml version="1.0" encoding="utf-8"?>
<a:theme xmlns:a="http://schemas.openxmlformats.org/drawingml/2006/main" name="Trag pa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FA11735B9C2E4C957D8E6140B25650" ma:contentTypeVersion="26" ma:contentTypeDescription="Create a new document." ma:contentTypeScope="" ma:versionID="06c786031c90b9f3169565e920020110">
  <xsd:schema xmlns:xsd="http://www.w3.org/2001/XMLSchema" xmlns:xs="http://www.w3.org/2001/XMLSchema" xmlns:p="http://schemas.microsoft.com/office/2006/metadata/properties" xmlns:ns2="e9a2840f-83c6-417a-85c1-8aabbb263688" targetNamespace="http://schemas.microsoft.com/office/2006/metadata/properties" ma:root="true" ma:fieldsID="b03ee806c37e2f87a2e9c1c59c7096f1" ns2:_="">
    <xsd:import namespace="e9a2840f-83c6-417a-85c1-8aabbb2636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2840f-83c6-417a-85c1-8aabbb263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DateTaken" ma:index="3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e9a2840f-83c6-417a-85c1-8aabbb263688" xsi:nil="true"/>
    <NotebookType xmlns="e9a2840f-83c6-417a-85c1-8aabbb263688" xsi:nil="true"/>
    <LMS_Mappings xmlns="e9a2840f-83c6-417a-85c1-8aabbb263688" xsi:nil="true"/>
    <Templates xmlns="e9a2840f-83c6-417a-85c1-8aabbb263688" xsi:nil="true"/>
    <Self_Registration_Enabled xmlns="e9a2840f-83c6-417a-85c1-8aabbb263688" xsi:nil="true"/>
    <FolderType xmlns="e9a2840f-83c6-417a-85c1-8aabbb263688" xsi:nil="true"/>
    <Students xmlns="e9a2840f-83c6-417a-85c1-8aabbb263688">
      <UserInfo>
        <DisplayName/>
        <AccountId xsi:nil="true"/>
        <AccountType/>
      </UserInfo>
    </Students>
    <Student_Groups xmlns="e9a2840f-83c6-417a-85c1-8aabbb263688">
      <UserInfo>
        <DisplayName/>
        <AccountId xsi:nil="true"/>
        <AccountType/>
      </UserInfo>
    </Student_Groups>
    <Invited_Students xmlns="e9a2840f-83c6-417a-85c1-8aabbb263688" xsi:nil="true"/>
    <IsNotebookLocked xmlns="e9a2840f-83c6-417a-85c1-8aabbb263688" xsi:nil="true"/>
    <Math_Settings xmlns="e9a2840f-83c6-417a-85c1-8aabbb263688" xsi:nil="true"/>
    <TeamsChannelId xmlns="e9a2840f-83c6-417a-85c1-8aabbb263688" xsi:nil="true"/>
    <Invited_Teachers xmlns="e9a2840f-83c6-417a-85c1-8aabbb263688" xsi:nil="true"/>
    <Has_Teacher_Only_SectionGroup xmlns="e9a2840f-83c6-417a-85c1-8aabbb263688" xsi:nil="true"/>
    <Teachers xmlns="e9a2840f-83c6-417a-85c1-8aabbb263688">
      <UserInfo>
        <DisplayName/>
        <AccountId xsi:nil="true"/>
        <AccountType/>
      </UserInfo>
    </Teachers>
    <Distribution_Groups xmlns="e9a2840f-83c6-417a-85c1-8aabbb263688" xsi:nil="true"/>
    <DefaultSectionNames xmlns="e9a2840f-83c6-417a-85c1-8aabbb263688" xsi:nil="true"/>
    <Is_Collaboration_Space_Locked xmlns="e9a2840f-83c6-417a-85c1-8aabbb263688" xsi:nil="true"/>
    <CultureName xmlns="e9a2840f-83c6-417a-85c1-8aabbb263688" xsi:nil="true"/>
    <Owner xmlns="e9a2840f-83c6-417a-85c1-8aabbb263688">
      <UserInfo>
        <DisplayName/>
        <AccountId xsi:nil="true"/>
        <AccountType/>
      </UserInfo>
    </Owner>
  </documentManagement>
</p:properties>
</file>

<file path=customXml/itemProps1.xml><?xml version="1.0" encoding="utf-8"?>
<ds:datastoreItem xmlns:ds="http://schemas.openxmlformats.org/officeDocument/2006/customXml" ds:itemID="{2414D18A-C068-414C-9C79-7A49AD5F6DE3}"/>
</file>

<file path=customXml/itemProps2.xml><?xml version="1.0" encoding="utf-8"?>
<ds:datastoreItem xmlns:ds="http://schemas.openxmlformats.org/officeDocument/2006/customXml" ds:itemID="{0E6E5824-FEB7-4683-A583-7EF4DA9D244A}"/>
</file>

<file path=customXml/itemProps3.xml><?xml version="1.0" encoding="utf-8"?>
<ds:datastoreItem xmlns:ds="http://schemas.openxmlformats.org/officeDocument/2006/customXml" ds:itemID="{DB31A5CB-049F-45D6-BCCE-40A536DAD881}"/>
</file>

<file path=docProps/app.xml><?xml version="1.0" encoding="utf-8"?>
<Properties xmlns="http://schemas.openxmlformats.org/officeDocument/2006/extended-properties" xmlns:vt="http://schemas.openxmlformats.org/officeDocument/2006/docPropsVTypes">
  <Application>Microsoft Office PowerPoint</Application>
  <PresentationFormat>Široki ekran</PresentationFormat>
  <Slides>10</Slides>
  <Notes>0</Notes>
  <HiddenSlides>0</HiddenSlides>
  <ScaleCrop>false</ScaleCrop>
  <HeadingPairs>
    <vt:vector size="4" baseType="variant">
      <vt:variant>
        <vt:lpstr>Tema</vt:lpstr>
      </vt:variant>
      <vt:variant>
        <vt:i4>1</vt:i4>
      </vt:variant>
      <vt:variant>
        <vt:lpstr>Naslovi slajdova</vt:lpstr>
      </vt:variant>
      <vt:variant>
        <vt:i4>10</vt:i4>
      </vt:variant>
    </vt:vector>
  </HeadingPairs>
  <TitlesOfParts>
    <vt:vector size="11" baseType="lpstr">
      <vt:lpstr>Trag pare</vt:lpstr>
      <vt:lpstr>DAN PLANETE ZEMLJE</vt:lpstr>
      <vt:lpstr>PowerPoint prezentacija</vt:lpstr>
      <vt:lpstr>PowerPoint prezentacija</vt:lpstr>
      <vt:lpstr>PowerPoint prezentacija</vt:lpstr>
      <vt:lpstr>PowerPoint prezentacija</vt:lpstr>
      <vt:lpstr>ŠUME</vt:lpstr>
      <vt:lpstr>ŠUME</vt:lpstr>
      <vt:lpstr>ŠUME</vt:lpstr>
      <vt:lpstr>ŠUME</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 PLANETE ZEMLJE</dc:title>
  <dc:creator>HANA MUJOVIC</dc:creator>
  <cp:lastModifiedBy>HANA MUJOVIC</cp:lastModifiedBy>
  <cp:revision>3</cp:revision>
  <dcterms:created xsi:type="dcterms:W3CDTF">2020-04-21T13:33:12Z</dcterms:created>
  <dcterms:modified xsi:type="dcterms:W3CDTF">2020-04-21T14:19:53Z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0x01010031FA11735B9C2E4C957D8E6140B25650</vt:lpwstr>
  </property>
</Properties>
</file>