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302" r:id="rId2"/>
    <p:sldId id="280" r:id="rId3"/>
    <p:sldId id="281" r:id="rId4"/>
    <p:sldId id="257" r:id="rId5"/>
    <p:sldId id="279" r:id="rId6"/>
    <p:sldId id="265" r:id="rId7"/>
    <p:sldId id="268" r:id="rId8"/>
    <p:sldId id="266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8" r:id="rId22"/>
    <p:sldId id="299" r:id="rId23"/>
    <p:sldId id="294" r:id="rId24"/>
    <p:sldId id="295" r:id="rId25"/>
    <p:sldId id="296" r:id="rId26"/>
    <p:sldId id="297" r:id="rId27"/>
    <p:sldId id="301" r:id="rId28"/>
    <p:sldId id="276" r:id="rId29"/>
    <p:sldId id="300" r:id="rId30"/>
  </p:sldIdLst>
  <p:sldSz cx="12192000" cy="6858000"/>
  <p:notesSz cx="6858000" cy="9144000"/>
  <p:photoAlbum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5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81EC7-514E-41CD-9976-E4811E08FF1D}" type="datetimeFigureOut">
              <a:rPr lang="bs-Latn-BA" smtClean="0"/>
              <a:pPr/>
              <a:t>7.12.2016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8292AE1C-C12F-45C4-B051-550CCE530AC0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279750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81EC7-514E-41CD-9976-E4811E08FF1D}" type="datetimeFigureOut">
              <a:rPr lang="bs-Latn-BA" smtClean="0"/>
              <a:pPr/>
              <a:t>7.12.2016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2AE1C-C12F-45C4-B051-550CCE530AC0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306626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81EC7-514E-41CD-9976-E4811E08FF1D}" type="datetimeFigureOut">
              <a:rPr lang="bs-Latn-BA" smtClean="0"/>
              <a:pPr/>
              <a:t>7.12.2016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2AE1C-C12F-45C4-B051-550CCE530AC0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925474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81EC7-514E-41CD-9976-E4811E08FF1D}" type="datetimeFigureOut">
              <a:rPr lang="bs-Latn-BA" smtClean="0"/>
              <a:pPr/>
              <a:t>7.12.2016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2AE1C-C12F-45C4-B051-550CCE530AC0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270262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AD781EC7-514E-41CD-9976-E4811E08FF1D}" type="datetimeFigureOut">
              <a:rPr lang="bs-Latn-BA" smtClean="0"/>
              <a:pPr/>
              <a:t>7.12.2016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bs-Latn-BA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8292AE1C-C12F-45C4-B051-550CCE530AC0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11961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81EC7-514E-41CD-9976-E4811E08FF1D}" type="datetimeFigureOut">
              <a:rPr lang="bs-Latn-BA" smtClean="0"/>
              <a:pPr/>
              <a:t>7.12.2016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2AE1C-C12F-45C4-B051-550CCE530AC0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84725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81EC7-514E-41CD-9976-E4811E08FF1D}" type="datetimeFigureOut">
              <a:rPr lang="bs-Latn-BA" smtClean="0"/>
              <a:pPr/>
              <a:t>7.12.2016</a:t>
            </a:fld>
            <a:endParaRPr lang="bs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2AE1C-C12F-45C4-B051-550CCE530AC0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685994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81EC7-514E-41CD-9976-E4811E08FF1D}" type="datetimeFigureOut">
              <a:rPr lang="bs-Latn-BA" smtClean="0"/>
              <a:pPr/>
              <a:t>7.12.2016</a:t>
            </a:fld>
            <a:endParaRPr lang="bs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2AE1C-C12F-45C4-B051-550CCE530AC0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11381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81EC7-514E-41CD-9976-E4811E08FF1D}" type="datetimeFigureOut">
              <a:rPr lang="bs-Latn-BA" smtClean="0"/>
              <a:pPr/>
              <a:t>7.12.2016</a:t>
            </a:fld>
            <a:endParaRPr lang="bs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2AE1C-C12F-45C4-B051-550CCE530AC0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961625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81EC7-514E-41CD-9976-E4811E08FF1D}" type="datetimeFigureOut">
              <a:rPr lang="bs-Latn-BA" smtClean="0"/>
              <a:pPr/>
              <a:t>7.12.2016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2AE1C-C12F-45C4-B051-550CCE530AC0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605501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81EC7-514E-41CD-9976-E4811E08FF1D}" type="datetimeFigureOut">
              <a:rPr lang="bs-Latn-BA" smtClean="0"/>
              <a:pPr/>
              <a:t>7.12.2016</a:t>
            </a:fld>
            <a:endParaRPr lang="bs-Latn-BA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2AE1C-C12F-45C4-B051-550CCE530AC0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871005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AD781EC7-514E-41CD-9976-E4811E08FF1D}" type="datetimeFigureOut">
              <a:rPr lang="bs-Latn-BA" smtClean="0"/>
              <a:pPr/>
              <a:t>7.12.2016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bs-Latn-BA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8292AE1C-C12F-45C4-B051-550CCE530AC0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755807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JU O.Š.“Brčanska Malta“ Tuzla</a:t>
            </a:r>
            <a:br>
              <a:rPr lang="bs-Latn-BA" dirty="0" smtClean="0"/>
            </a:br>
            <a:r>
              <a:rPr lang="hr-HR" dirty="0" smtClean="0"/>
              <a:t>SEDMICA LJUDSKIH PRAVA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1844664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4" name="Rectangle 3"/>
          <p:cNvSpPr/>
          <p:nvPr/>
        </p:nvSpPr>
        <p:spPr>
          <a:xfrm>
            <a:off x="1157828" y="3046031"/>
            <a:ext cx="7902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s-Latn-BA" sz="2400" dirty="0" smtClean="0"/>
              <a:t>-16 dana aktivizma </a:t>
            </a:r>
            <a:r>
              <a:rPr lang="bs-Latn-BA" sz="2400" b="1" dirty="0" smtClean="0"/>
              <a:t>protiv rodno zasnovanog nasilja</a:t>
            </a:r>
            <a:endParaRPr lang="bs-Latn-BA" sz="2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881" y="2278504"/>
            <a:ext cx="26982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 smtClean="0"/>
              <a:t>Uključujući potporu i razumijevanje za oboljele od AIDS-a i članove njihovih obitelji.</a:t>
            </a: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264107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460" y="0"/>
            <a:ext cx="537155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4774" y="2782669"/>
            <a:ext cx="4946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 smtClean="0"/>
              <a:t>Svjetski dan borbe protiv AIDS-a</a:t>
            </a:r>
          </a:p>
          <a:p>
            <a:r>
              <a:rPr lang="bs-Latn-BA" dirty="0" smtClean="0"/>
              <a:t>obilježava se svake godine 1.decembra</a:t>
            </a: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215247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1253" y="2228671"/>
            <a:ext cx="5066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 smtClean="0"/>
              <a:t>Ciljevi radionice:</a:t>
            </a:r>
          </a:p>
          <a:p>
            <a:r>
              <a:rPr lang="bs-Latn-BA" dirty="0" smtClean="0"/>
              <a:t>Sticanje osnovnih informacija o HIV epidemiološkoj situaciji u svijetu, regionu i BiH</a:t>
            </a: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326563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0" y="2578308"/>
            <a:ext cx="27132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 smtClean="0"/>
              <a:t>...poštovanje, povjerljivost o bilo kojoj temi o kojoj se razgovara.</a:t>
            </a: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339281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0261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40643" y="1394085"/>
            <a:ext cx="377752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3200" dirty="0" smtClean="0"/>
              <a:t>Dan dječijih prava</a:t>
            </a:r>
          </a:p>
          <a:p>
            <a:endParaRPr lang="bs-Latn-BA" sz="3200" dirty="0"/>
          </a:p>
          <a:p>
            <a:r>
              <a:rPr lang="bs-Latn-BA" sz="3200" dirty="0" smtClean="0"/>
              <a:t>Prof. Engleskog jezika Azra Smajić</a:t>
            </a:r>
            <a:endParaRPr lang="bs-Latn-BA" sz="3200" dirty="0"/>
          </a:p>
        </p:txBody>
      </p:sp>
    </p:spTree>
    <p:extLst>
      <p:ext uri="{BB962C8B-B14F-4D97-AF65-F5344CB8AC3E}">
        <p14:creationId xmlns:p14="http://schemas.microsoft.com/office/powerpoint/2010/main" val="261219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734" y="0"/>
            <a:ext cx="856526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9744" y="2038663"/>
            <a:ext cx="283314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 smtClean="0"/>
              <a:t>Svakom djetetu je potreban kontakt sa drugom djecom kako bi moglo spoznati da drugi imaju slične osjećaje i slične probleme</a:t>
            </a: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154098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4735" y="2228671"/>
            <a:ext cx="37925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 smtClean="0"/>
              <a:t>Sva djeca imaju ista prava bez obzira ko su, gdje žive, čime se bave njihovi roditelji, koji jezik govore...</a:t>
            </a:r>
            <a:endParaRPr lang="bs-Latn-B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164" y="-104931"/>
            <a:ext cx="7719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52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39" y="1080229"/>
            <a:ext cx="10058400" cy="56578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4380" y="269823"/>
            <a:ext cx="8979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 smtClean="0"/>
              <a:t>...koje su vjeroispovijesti, jesu li dječaci ili djevojčice, kakva je njihova kultura, imaju li posebne potrebe...</a:t>
            </a: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128792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20" y="1411886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94020" y="359764"/>
            <a:ext cx="9313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 smtClean="0"/>
              <a:t>...jesu li bogati ili siromašni. Nijedno dijete ne smije imati drugačiji tretman po bilo kojoj osnovi.</a:t>
            </a: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367724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554" y="0"/>
            <a:ext cx="584436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646" y="2228671"/>
            <a:ext cx="25183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 smtClean="0"/>
              <a:t>Iskazujemo naše mišljenje o tome šta bismo u vezi sa tim promijenili</a:t>
            </a: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381622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872" y="9159"/>
            <a:ext cx="5966085" cy="6848841"/>
          </a:xfrm>
        </p:spPr>
      </p:pic>
      <p:sp>
        <p:nvSpPr>
          <p:cNvPr id="10" name="TextBox 9"/>
          <p:cNvSpPr txBox="1"/>
          <p:nvPr/>
        </p:nvSpPr>
        <p:spPr>
          <a:xfrm>
            <a:off x="659567" y="689548"/>
            <a:ext cx="298304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3200" dirty="0" smtClean="0">
                <a:latin typeface="Baskerville Old Face" panose="02020602080505020303" pitchFamily="18" charset="0"/>
              </a:rPr>
              <a:t>Percepcija je lična i opća ljudska stvar. Na jednoj strani je svijet koji se posmatra i percipira, </a:t>
            </a:r>
            <a:endParaRPr lang="bs-Latn-BA" sz="32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04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77" y="1201538"/>
            <a:ext cx="10058400" cy="56564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209"/>
            <a:ext cx="12192000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s-Latn-BA" sz="3600" i="1" dirty="0" smtClean="0"/>
              <a:t>Stereotipi, predrasude, nasilje – Crno janje</a:t>
            </a:r>
          </a:p>
          <a:p>
            <a:pPr algn="ctr"/>
            <a:r>
              <a:rPr lang="bs-Latn-BA" sz="3600" i="1" dirty="0" smtClean="0"/>
              <a:t>Radionica</a:t>
            </a:r>
          </a:p>
          <a:p>
            <a:endParaRPr lang="bs-Latn-BA" dirty="0"/>
          </a:p>
          <a:p>
            <a:endParaRPr lang="bs-Latn-BA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5103674"/>
            <a:ext cx="12192000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bs-Latn-BA" dirty="0"/>
          </a:p>
          <a:p>
            <a:pPr algn="ctr"/>
            <a:r>
              <a:rPr lang="bs-Latn-BA" dirty="0" smtClean="0"/>
              <a:t>Prof</a:t>
            </a:r>
            <a:r>
              <a:rPr lang="bs-Latn-BA" dirty="0"/>
              <a:t>. Njemačkog </a:t>
            </a:r>
            <a:r>
              <a:rPr lang="bs-Latn-BA" dirty="0" smtClean="0"/>
              <a:t>jezika Emina Hodžić</a:t>
            </a:r>
            <a:endParaRPr lang="bs-Latn-BA" dirty="0"/>
          </a:p>
          <a:p>
            <a:pPr algn="ctr"/>
            <a:r>
              <a:rPr lang="bs-Latn-BA" dirty="0" smtClean="0"/>
              <a:t>Prof</a:t>
            </a:r>
            <a:r>
              <a:rPr lang="bs-Latn-BA" dirty="0"/>
              <a:t>. Matematike Selma Žunić</a:t>
            </a:r>
          </a:p>
          <a:p>
            <a:pPr algn="ctr"/>
            <a:r>
              <a:rPr lang="bs-Latn-BA" dirty="0" smtClean="0"/>
              <a:t>Prof</a:t>
            </a:r>
            <a:r>
              <a:rPr lang="bs-Latn-BA" dirty="0"/>
              <a:t>. Biologije Sabina Mahmutbegović</a:t>
            </a:r>
          </a:p>
          <a:p>
            <a:pPr algn="ctr"/>
            <a:r>
              <a:rPr lang="bs-Latn-BA" dirty="0" smtClean="0"/>
              <a:t>Prof</a:t>
            </a:r>
            <a:r>
              <a:rPr lang="bs-Latn-BA" dirty="0"/>
              <a:t>. Munevera Rahmanović-Hrbat</a:t>
            </a:r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300940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66" y="1244184"/>
            <a:ext cx="11157678" cy="56138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9548" y="164892"/>
            <a:ext cx="9278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 smtClean="0"/>
              <a:t>Uvijek možemo pokušati učiniti nešto da zaustavimo nasilje.</a:t>
            </a: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61171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91" y="1201538"/>
            <a:ext cx="10058400" cy="56564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24262" y="149902"/>
            <a:ext cx="953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 smtClean="0"/>
              <a:t>Objasni svojim prijateljima da nasilno ponašanje nije fer i zamoli ih da ti se pridruže u potpori.</a:t>
            </a: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397516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62" y="1201538"/>
            <a:ext cx="10058400" cy="56564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4813" y="209862"/>
            <a:ext cx="100434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 smtClean="0"/>
              <a:t>Ciljevi: Osvijestiti učesnike da isključivanje iz društva ili nagovaranje drugih da se s nekim ne druže je također nasilje, potaknuti posmatrače da nešto poduzmu da pomognu učeniku koji trpi nasilje.</a:t>
            </a: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313458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253" y="1201538"/>
            <a:ext cx="10058400" cy="56564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4695" y="194872"/>
            <a:ext cx="11107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 smtClean="0"/>
              <a:t>Šta možeš učiniti ako primijetiš da je neko osamljen, izoliran, da se nitko ne želi s njime družiti?</a:t>
            </a: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12663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41" y="1201538"/>
            <a:ext cx="10058400" cy="56564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4675" y="104931"/>
            <a:ext cx="6415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 smtClean="0"/>
              <a:t>Budi prijatelj! Traži pomoć!</a:t>
            </a: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356428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046" y="2310046"/>
            <a:ext cx="4547954" cy="45479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43500" y="358374"/>
            <a:ext cx="4721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 smtClean="0">
                <a:sym typeface="Wingdings" panose="05000000000000000000" pitchFamily="2" charset="2"/>
              </a:rPr>
              <a:t></a:t>
            </a:r>
            <a:r>
              <a:rPr lang="bs-Latn-BA" dirty="0" smtClean="0"/>
              <a:t> Biro za ljudska prava</a:t>
            </a:r>
          </a:p>
          <a:p>
            <a:r>
              <a:rPr lang="bs-Latn-BA" dirty="0" smtClean="0"/>
              <a:t>Učiteljica Aida Suhonjić</a:t>
            </a:r>
            <a:endParaRPr lang="bs-Latn-BA" dirty="0"/>
          </a:p>
        </p:txBody>
      </p:sp>
      <p:sp>
        <p:nvSpPr>
          <p:cNvPr id="5" name="TextBox 4"/>
          <p:cNvSpPr txBox="1"/>
          <p:nvPr/>
        </p:nvSpPr>
        <p:spPr>
          <a:xfrm>
            <a:off x="5914556" y="5182850"/>
            <a:ext cx="19037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 smtClean="0"/>
              <a:t>Sabina Isabegović,</a:t>
            </a:r>
          </a:p>
          <a:p>
            <a:r>
              <a:rPr lang="bs-Latn-BA" dirty="0"/>
              <a:t> </a:t>
            </a:r>
            <a:r>
              <a:rPr lang="bs-Latn-BA" dirty="0" smtClean="0"/>
              <a:t>prof. Bosanskog jezika </a:t>
            </a:r>
            <a:r>
              <a:rPr lang="bs-Latn-BA" dirty="0" smtClean="0">
                <a:sym typeface="Wingdings" panose="05000000000000000000" pitchFamily="2" charset="2"/>
              </a:rPr>
              <a:t> </a:t>
            </a:r>
            <a:endParaRPr lang="bs-Latn-BA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9398833" y="127542"/>
            <a:ext cx="31779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 smtClean="0"/>
              <a:t>Tehnička podrška: nastavnik informatike Dževad Avdić, </a:t>
            </a:r>
          </a:p>
          <a:p>
            <a:r>
              <a:rPr lang="bs-Latn-BA" dirty="0" smtClean="0"/>
              <a:t>Nastavnica tehničkog odgoja Halida Hadžinurbegović</a:t>
            </a: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114669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05" y="1200150"/>
            <a:ext cx="10058400" cy="56578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9311" y="269823"/>
            <a:ext cx="5291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 smtClean="0"/>
              <a:t>Pravo na mir</a:t>
            </a:r>
          </a:p>
          <a:p>
            <a:r>
              <a:rPr lang="bs-Latn-BA" dirty="0" smtClean="0"/>
              <a:t>Nastavnica muzičke kulture, Amira Fafulić</a:t>
            </a: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347262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z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89744" y="194872"/>
            <a:ext cx="5651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3600" dirty="0" smtClean="0"/>
              <a:t>Pravo na tradiciju</a:t>
            </a:r>
            <a:endParaRPr lang="bs-Latn-BA" sz="3600" dirty="0"/>
          </a:p>
        </p:txBody>
      </p:sp>
    </p:spTree>
    <p:extLst>
      <p:ext uri="{BB962C8B-B14F-4D97-AF65-F5344CB8AC3E}">
        <p14:creationId xmlns:p14="http://schemas.microsoft.com/office/powerpoint/2010/main" val="131128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1538"/>
            <a:ext cx="10058400" cy="56564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6826" y="344774"/>
            <a:ext cx="9953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 smtClean="0"/>
              <a:t>Ako ne možeš izravno pomoći onima koji trpe nasilje, obrati se odraslima. Tražiti pomoć odraslih nije znak poraza ni slabosti. Nije tužakanje.</a:t>
            </a:r>
            <a:endParaRPr lang="bs-Latn-BA" dirty="0"/>
          </a:p>
        </p:txBody>
      </p:sp>
      <p:sp>
        <p:nvSpPr>
          <p:cNvPr id="4" name="TextBox 3"/>
          <p:cNvSpPr txBox="1"/>
          <p:nvPr/>
        </p:nvSpPr>
        <p:spPr>
          <a:xfrm>
            <a:off x="10058400" y="2578308"/>
            <a:ext cx="21585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 smtClean="0"/>
              <a:t>Koordinator:</a:t>
            </a:r>
          </a:p>
          <a:p>
            <a:r>
              <a:rPr lang="bs-Latn-BA" dirty="0" smtClean="0"/>
              <a:t>Prof. Razredne nastave Munevera Rahmanović-Hrbat</a:t>
            </a:r>
          </a:p>
          <a:p>
            <a:endParaRPr lang="bs-Latn-BA" dirty="0"/>
          </a:p>
          <a:p>
            <a:r>
              <a:rPr lang="bs-Latn-BA" dirty="0" smtClean="0"/>
              <a:t>JU O.Š.“Brčanska Malta“ Tuzla</a:t>
            </a:r>
          </a:p>
        </p:txBody>
      </p:sp>
    </p:spTree>
    <p:extLst>
      <p:ext uri="{BB962C8B-B14F-4D97-AF65-F5344CB8AC3E}">
        <p14:creationId xmlns:p14="http://schemas.microsoft.com/office/powerpoint/2010/main" val="72748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18" y="1200150"/>
            <a:ext cx="12067082" cy="56578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4833" y="104931"/>
            <a:ext cx="10658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2400" dirty="0" smtClean="0">
                <a:latin typeface="Baskerville Old Face" panose="02020602080505020303" pitchFamily="18" charset="0"/>
              </a:rPr>
              <a:t>a na drugoj posmatrač. Posmatrani svijet je iz jednog ugla pun života i mi smo kao posmatrači, živa stvorenja</a:t>
            </a:r>
            <a:endParaRPr lang="bs-Latn-BA" sz="24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63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292712_1174355682651569_1639881838_o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403" y="1"/>
            <a:ext cx="378259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0150"/>
            <a:ext cx="8514413" cy="56578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4793" y="138411"/>
            <a:ext cx="78998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 smtClean="0"/>
              <a:t>U svakodnevnom životu čujemo puno grubih i pogrdnih riječi, koje polako postaju u svakodnevnom rječniku normalan način izražavanja.</a:t>
            </a: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249267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0150"/>
            <a:ext cx="10058400" cy="56578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9902" y="149902"/>
            <a:ext cx="7779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 smtClean="0"/>
              <a:t>Možda ne možemo promijeniti druge, ali možemo promijeniti sebe, svoje prihvatanje i ophođenje.</a:t>
            </a: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3672964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ss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0" y="14990"/>
            <a:ext cx="6115987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s-Latn-BA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Govor kojim pokazujemo razumijevanje druge osobe, njenih osjećaja, misli i stavova, njenih potreba.</a:t>
            </a:r>
            <a:endParaRPr lang="bs-Latn-B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042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s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34911" y="5201586"/>
            <a:ext cx="8364511" cy="92333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s-Latn-BA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¸Podizanje svijesti kod mlađih i djece o uzrocima i posljedicama rodno zasnovanog nasilja. Kroz radionice smo realizovali i aktivno uzeli učešće u „jačanju</a:t>
            </a:r>
            <a:endParaRPr lang="bs-Latn-B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559958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s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79685" y="164892"/>
            <a:ext cx="10298243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s-Latn-BA" dirty="0" smtClean="0"/>
              <a:t>etičkih vrijednosti. Kampanja 16 dana aktivizma protiv rodnog nasilja je vrlo značajna jer smo fokusirani na problem odnosno činjenice</a:t>
            </a: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251702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528997"/>
            <a:ext cx="3048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u="sng" dirty="0" smtClean="0"/>
              <a:t>Borba protiv AIDS-a</a:t>
            </a:r>
          </a:p>
          <a:p>
            <a:endParaRPr lang="bs-Latn-BA" dirty="0" smtClean="0"/>
          </a:p>
          <a:p>
            <a:r>
              <a:rPr lang="bs-Latn-BA" dirty="0" smtClean="0"/>
              <a:t>prof. Almira Bećirević, pedagoginja Mevlida Nurkanović</a:t>
            </a:r>
          </a:p>
          <a:p>
            <a:endParaRPr lang="bs-Latn-BA" dirty="0" smtClean="0"/>
          </a:p>
          <a:p>
            <a:r>
              <a:rPr lang="bs-Latn-BA" dirty="0" smtClean="0"/>
              <a:t>Podizanje svijesti zajednice o HIV infekciji, uključuje potporu i razumijevanje</a:t>
            </a:r>
            <a:endParaRPr lang="bs-Latn-BA" dirty="0"/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267278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182</TotalTime>
  <Words>531</Words>
  <Application>Microsoft Office PowerPoint</Application>
  <PresentationFormat>Widescreen</PresentationFormat>
  <Paragraphs>54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Baskerville Old Face</vt:lpstr>
      <vt:lpstr>Rockwell</vt:lpstr>
      <vt:lpstr>Rockwell Condensed</vt:lpstr>
      <vt:lpstr>Wingdings</vt:lpstr>
      <vt:lpstr>Wood Type</vt:lpstr>
      <vt:lpstr>JU O.Š.“Brčanska Malta“ Tuzla SEDMICA LJUDSKIH PRAVA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Korisnik</dc:creator>
  <cp:lastModifiedBy>Goran Bubalo</cp:lastModifiedBy>
  <cp:revision>16</cp:revision>
  <dcterms:created xsi:type="dcterms:W3CDTF">2016-12-03T11:45:12Z</dcterms:created>
  <dcterms:modified xsi:type="dcterms:W3CDTF">2016-12-07T21:19:15Z</dcterms:modified>
</cp:coreProperties>
</file>